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5.xml" ContentType="application/vnd.openxmlformats-officedocument.presentationml.notesSlide+xml"/>
  <Override PartName="/ppt/embeddings/oleObject3.bin" ContentType="application/vnd.openxmlformats-officedocument.oleObject"/>
  <Override PartName="/ppt/notesSlides/notesSlide16.xml" ContentType="application/vnd.openxmlformats-officedocument.presentationml.notesSlide+xml"/>
  <Override PartName="/ppt/embeddings/oleObject4.bin" ContentType="application/vnd.openxmlformats-officedocument.oleObject"/>
  <Override PartName="/ppt/embeddings/Microsoft_Equation1.bin" ContentType="application/vnd.openxmlformats-officedocument.oleObject"/>
  <Override PartName="/ppt/notesSlides/notesSlide17.xml" ContentType="application/vnd.openxmlformats-officedocument.presentationml.notesSlide+xml"/>
  <Override PartName="/ppt/embeddings/oleObject5.bin" ContentType="application/vnd.openxmlformats-officedocument.oleObject"/>
  <Override PartName="/ppt/embeddings/Microsoft_Equation2.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embeddings/oleObject6.bin" ContentType="application/vnd.openxmlformats-officedocument.oleObject"/>
  <Override PartName="/ppt/notesSlides/notesSlide35.xml" ContentType="application/vnd.openxmlformats-officedocument.presentationml.notesSlide+xml"/>
  <Override PartName="/ppt/embeddings/oleObject7.bin" ContentType="application/vnd.openxmlformats-officedocument.oleObject"/>
  <Override PartName="/ppt/notesSlides/notesSlide36.xml" ContentType="application/vnd.openxmlformats-officedocument.presentationml.notesSlide+xml"/>
  <Override PartName="/ppt/embeddings/oleObject8.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Microsoft_Equation3.bin" ContentType="application/vnd.openxmlformats-officedocument.oleObject"/>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0"/>
  </p:notesMasterIdLst>
  <p:handoutMasterIdLst>
    <p:handoutMasterId r:id="rId111"/>
  </p:handoutMasterIdLst>
  <p:sldIdLst>
    <p:sldId id="256" r:id="rId2"/>
    <p:sldId id="718" r:id="rId3"/>
    <p:sldId id="719" r:id="rId4"/>
    <p:sldId id="720" r:id="rId5"/>
    <p:sldId id="583" r:id="rId6"/>
    <p:sldId id="584" r:id="rId7"/>
    <p:sldId id="585" r:id="rId8"/>
    <p:sldId id="586" r:id="rId9"/>
    <p:sldId id="580" r:id="rId10"/>
    <p:sldId id="758" r:id="rId11"/>
    <p:sldId id="759" r:id="rId12"/>
    <p:sldId id="799" r:id="rId13"/>
    <p:sldId id="800" r:id="rId14"/>
    <p:sldId id="801" r:id="rId15"/>
    <p:sldId id="802" r:id="rId16"/>
    <p:sldId id="803" r:id="rId17"/>
    <p:sldId id="807" r:id="rId18"/>
    <p:sldId id="761" r:id="rId19"/>
    <p:sldId id="762" r:id="rId20"/>
    <p:sldId id="763" r:id="rId21"/>
    <p:sldId id="764" r:id="rId22"/>
    <p:sldId id="791" r:id="rId23"/>
    <p:sldId id="765" r:id="rId24"/>
    <p:sldId id="766" r:id="rId25"/>
    <p:sldId id="767" r:id="rId26"/>
    <p:sldId id="768" r:id="rId27"/>
    <p:sldId id="790" r:id="rId28"/>
    <p:sldId id="770" r:id="rId29"/>
    <p:sldId id="771" r:id="rId30"/>
    <p:sldId id="773" r:id="rId31"/>
    <p:sldId id="775" r:id="rId32"/>
    <p:sldId id="792" r:id="rId33"/>
    <p:sldId id="780" r:id="rId34"/>
    <p:sldId id="781" r:id="rId35"/>
    <p:sldId id="793" r:id="rId36"/>
    <p:sldId id="834" r:id="rId37"/>
    <p:sldId id="835" r:id="rId38"/>
    <p:sldId id="823" r:id="rId39"/>
    <p:sldId id="784" r:id="rId40"/>
    <p:sldId id="785" r:id="rId41"/>
    <p:sldId id="786" r:id="rId42"/>
    <p:sldId id="783" r:id="rId43"/>
    <p:sldId id="795" r:id="rId44"/>
    <p:sldId id="796" r:id="rId45"/>
    <p:sldId id="797" r:id="rId46"/>
    <p:sldId id="798" r:id="rId47"/>
    <p:sldId id="824" r:id="rId48"/>
    <p:sldId id="837" r:id="rId49"/>
    <p:sldId id="787" r:id="rId50"/>
    <p:sldId id="788" r:id="rId51"/>
    <p:sldId id="789" r:id="rId52"/>
    <p:sldId id="825" r:id="rId53"/>
    <p:sldId id="754" r:id="rId54"/>
    <p:sldId id="755" r:id="rId55"/>
    <p:sldId id="756" r:id="rId56"/>
    <p:sldId id="757" r:id="rId57"/>
    <p:sldId id="622" r:id="rId58"/>
    <p:sldId id="625" r:id="rId59"/>
    <p:sldId id="627" r:id="rId60"/>
    <p:sldId id="628" r:id="rId61"/>
    <p:sldId id="629" r:id="rId62"/>
    <p:sldId id="630" r:id="rId63"/>
    <p:sldId id="631" r:id="rId64"/>
    <p:sldId id="632" r:id="rId65"/>
    <p:sldId id="760" r:id="rId66"/>
    <p:sldId id="633" r:id="rId67"/>
    <p:sldId id="634" r:id="rId68"/>
    <p:sldId id="636" r:id="rId69"/>
    <p:sldId id="808" r:id="rId70"/>
    <p:sldId id="812" r:id="rId71"/>
    <p:sldId id="813" r:id="rId72"/>
    <p:sldId id="814" r:id="rId73"/>
    <p:sldId id="815" r:id="rId74"/>
    <p:sldId id="816" r:id="rId75"/>
    <p:sldId id="820" r:id="rId76"/>
    <p:sldId id="821" r:id="rId77"/>
    <p:sldId id="839" r:id="rId78"/>
    <p:sldId id="809" r:id="rId79"/>
    <p:sldId id="810" r:id="rId80"/>
    <p:sldId id="811" r:id="rId81"/>
    <p:sldId id="644" r:id="rId82"/>
    <p:sldId id="646" r:id="rId83"/>
    <p:sldId id="647" r:id="rId84"/>
    <p:sldId id="649" r:id="rId85"/>
    <p:sldId id="650" r:id="rId86"/>
    <p:sldId id="651" r:id="rId87"/>
    <p:sldId id="652" r:id="rId88"/>
    <p:sldId id="654" r:id="rId89"/>
    <p:sldId id="655" r:id="rId90"/>
    <p:sldId id="661" r:id="rId91"/>
    <p:sldId id="662" r:id="rId92"/>
    <p:sldId id="664" r:id="rId93"/>
    <p:sldId id="669" r:id="rId94"/>
    <p:sldId id="670" r:id="rId95"/>
    <p:sldId id="671" r:id="rId96"/>
    <p:sldId id="672" r:id="rId97"/>
    <p:sldId id="673" r:id="rId98"/>
    <p:sldId id="674" r:id="rId99"/>
    <p:sldId id="828" r:id="rId100"/>
    <p:sldId id="678" r:id="rId101"/>
    <p:sldId id="829" r:id="rId102"/>
    <p:sldId id="830" r:id="rId103"/>
    <p:sldId id="833" r:id="rId104"/>
    <p:sldId id="832" r:id="rId105"/>
    <p:sldId id="840" r:id="rId106"/>
    <p:sldId id="841" r:id="rId107"/>
    <p:sldId id="842" r:id="rId108"/>
    <p:sldId id="843" r:id="rId1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31" autoAdjust="0"/>
    <p:restoredTop sz="85305" autoAdjust="0"/>
  </p:normalViewPr>
  <p:slideViewPr>
    <p:cSldViewPr snapToGrid="0" snapToObjects="1">
      <p:cViewPr varScale="1">
        <p:scale>
          <a:sx n="95" d="100"/>
          <a:sy n="95" d="100"/>
        </p:scale>
        <p:origin x="-472" y="-9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6739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handoutMaster" Target="handoutMasters/handoutMaster1.xml"/><Relationship Id="rId112" Type="http://schemas.openxmlformats.org/officeDocument/2006/relationships/printerSettings" Target="printerSettings/printerSettings1.bin"/><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image" Target="../media/image50.emf"/><Relationship Id="rId2"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3/10/16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3/10/16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 OUT ARTICLE, READ and discuss.</a:t>
            </a:r>
          </a:p>
          <a:p>
            <a:r>
              <a:rPr lang="en-US" sz="1200" b="0" i="0" u="none" strike="noStrike" kern="1200" baseline="0" dirty="0" smtClean="0">
                <a:solidFill>
                  <a:schemeClr val="tx1"/>
                </a:solidFill>
                <a:latin typeface="+mn-lt"/>
                <a:ea typeface="+mn-ea"/>
                <a:cs typeface="+mn-cs"/>
              </a:rPr>
              <a:t>Can you envision a study that would convince you that a cause can lead to something happening in the past?</a:t>
            </a:r>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2</a:t>
            </a:fld>
            <a:endParaRPr lang="en-US"/>
          </a:p>
        </p:txBody>
      </p:sp>
    </p:spTree>
    <p:extLst>
      <p:ext uri="{BB962C8B-B14F-4D97-AF65-F5344CB8AC3E}">
        <p14:creationId xmlns:p14="http://schemas.microsoft.com/office/powerpoint/2010/main" val="168124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fld id="{86A791F2-06E1-8A44-9672-BF3ABE268D3F}" type="slidenum">
              <a:rPr lang="en-US" b="0"/>
              <a:pPr/>
              <a:t>15</a:t>
            </a:fld>
            <a:endParaRPr lang="en-US" b="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Image from: http://</a:t>
            </a:r>
            <a:r>
              <a:rPr lang="en-US" dirty="0" err="1"/>
              <a:t>www.springerlink.com</a:t>
            </a:r>
            <a:r>
              <a:rPr lang="en-US" dirty="0"/>
              <a:t>/content/vm062877643u8209/</a:t>
            </a:r>
            <a:r>
              <a:rPr lang="en-US" dirty="0" err="1"/>
              <a:t>fulltext.pdf</a:t>
            </a:r>
            <a:endParaRPr lang="en-US" dirty="0"/>
          </a:p>
          <a:p>
            <a:pPr eaLnBrk="1" hangingPunct="1"/>
            <a:r>
              <a:rPr lang="en-US" dirty="0"/>
              <a:t>http://carsguide.110mb.com/?l=</a:t>
            </a:r>
            <a:r>
              <a:rPr lang="en-US" dirty="0" err="1"/>
              <a:t>Golf_ball</a:t>
            </a:r>
            <a:endParaRPr lang="en-US" dirty="0"/>
          </a:p>
          <a:p>
            <a:pPr eaLnBrk="1" hangingPunct="1"/>
            <a:endParaRPr lang="en-US" dirty="0"/>
          </a:p>
          <a:p>
            <a:pPr eaLnBrk="1" hangingPunct="1"/>
            <a:r>
              <a:rPr lang="ja-JP" altLang="en-US" dirty="0"/>
              <a:t>“</a:t>
            </a:r>
            <a:r>
              <a:rPr lang="en-US" dirty="0"/>
              <a:t>A novice golfer swings at a golf ball and the ball begins rolling toward the cup. But a</a:t>
            </a:r>
          </a:p>
          <a:p>
            <a:pPr eaLnBrk="1" hangingPunct="1"/>
            <a:r>
              <a:rPr lang="en-US" dirty="0"/>
              <a:t>squirrel comes along and kicks the ball away. Kicks of exactly this kind have a tendency to</a:t>
            </a:r>
          </a:p>
          <a:p>
            <a:pPr eaLnBrk="1" hangingPunct="1"/>
            <a:r>
              <a:rPr lang="en-US" dirty="0"/>
              <a:t>prevent balls from making a birdie (reducing the probability of a birdie, say, from 0.5</a:t>
            </a:r>
          </a:p>
          <a:p>
            <a:pPr eaLnBrk="1" hangingPunct="1"/>
            <a:r>
              <a:rPr lang="en-US" dirty="0"/>
              <a:t>to 0.1). Improbably enough (since there is only 10% of chance to make a birdie) and</a:t>
            </a:r>
          </a:p>
          <a:p>
            <a:pPr eaLnBrk="1" hangingPunct="1"/>
            <a:r>
              <a:rPr lang="en-US" dirty="0"/>
              <a:t>luckily for the golfer, in this particular case, the ball comes off the squirrel</a:t>
            </a:r>
            <a:r>
              <a:rPr lang="ja-JP" altLang="en-US" dirty="0"/>
              <a:t>’</a:t>
            </a:r>
            <a:r>
              <a:rPr lang="en-US" dirty="0"/>
              <a:t>s foot on a</a:t>
            </a:r>
          </a:p>
          <a:p>
            <a:pPr eaLnBrk="1" hangingPunct="1"/>
            <a:r>
              <a:rPr lang="en-US" dirty="0"/>
              <a:t>new trajectory (increasing the probability of a birdie to 0.7) to roll into the cup for a birdie</a:t>
            </a:r>
          </a:p>
          <a:p>
            <a:pPr eaLnBrk="1" hangingPunct="1"/>
            <a:r>
              <a:rPr lang="en-US" dirty="0"/>
              <a:t>at a later time.</a:t>
            </a:r>
            <a:r>
              <a:rPr lang="ja-JP" altLang="en-US" dirty="0"/>
              <a:t>”</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16</a:t>
            </a:fld>
            <a:endParaRPr lang="en-US"/>
          </a:p>
        </p:txBody>
      </p:sp>
    </p:spTree>
    <p:extLst>
      <p:ext uri="{BB962C8B-B14F-4D97-AF65-F5344CB8AC3E}">
        <p14:creationId xmlns:p14="http://schemas.microsoft.com/office/powerpoint/2010/main" val="2989239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18</a:t>
            </a:fld>
            <a:endParaRPr lang="en-US"/>
          </a:p>
        </p:txBody>
      </p:sp>
    </p:spTree>
    <p:extLst>
      <p:ext uri="{BB962C8B-B14F-4D97-AF65-F5344CB8AC3E}">
        <p14:creationId xmlns:p14="http://schemas.microsoft.com/office/powerpoint/2010/main" val="3280624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correlation without variation. Note:</a:t>
            </a:r>
            <a:r>
              <a:rPr lang="en-US" baseline="0" dirty="0" smtClean="0"/>
              <a:t> this is what happens if you ask only winners why they won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19</a:t>
            </a:fld>
            <a:endParaRPr lang="en-US"/>
          </a:p>
        </p:txBody>
      </p:sp>
    </p:spTree>
    <p:extLst>
      <p:ext uri="{BB962C8B-B14F-4D97-AF65-F5344CB8AC3E}">
        <p14:creationId xmlns:p14="http://schemas.microsoft.com/office/powerpoint/2010/main" val="4110758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4AC4135-6143-E64E-9B90-0491885BC934}" type="slidenum">
              <a:rPr lang="en-US"/>
              <a:pPr/>
              <a:t>26</a:t>
            </a:fld>
            <a:endParaRPr lang="en-US"/>
          </a:p>
        </p:txBody>
      </p:sp>
      <p:sp>
        <p:nvSpPr>
          <p:cNvPr id="1018882" name="Rectangle 2"/>
          <p:cNvSpPr>
            <a:spLocks noChangeArrowheads="1"/>
          </p:cNvSpPr>
          <p:nvPr/>
        </p:nvSpPr>
        <p:spPr bwMode="auto">
          <a:xfrm>
            <a:off x="388620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3" name="Rectangle 3"/>
          <p:cNvSpPr>
            <a:spLocks noChangeArrowheads="1"/>
          </p:cNvSpPr>
          <p:nvPr/>
        </p:nvSpPr>
        <p:spPr bwMode="auto">
          <a:xfrm>
            <a:off x="0" y="8686643"/>
            <a:ext cx="2971800" cy="45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4" name="Rectangle 4"/>
          <p:cNvSpPr>
            <a:spLocks noChangeArrowheads="1"/>
          </p:cNvSpPr>
          <p:nvPr/>
        </p:nvSpPr>
        <p:spPr bwMode="auto">
          <a:xfrm>
            <a:off x="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5" name="Rectangle 5"/>
          <p:cNvSpPr>
            <a:spLocks noGrp="1" noChangeArrowheads="1"/>
          </p:cNvSpPr>
          <p:nvPr>
            <p:ph type="body" idx="1"/>
          </p:nvPr>
        </p:nvSpPr>
        <p:spPr>
          <a:xfrm>
            <a:off x="914400" y="4419548"/>
            <a:ext cx="5029200" cy="4039202"/>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1018886" name="Rectangle 6"/>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 uri="{FAA26D3D-D897-4be2-8F04-BA451C77F1D7}">
              <ma14:placeholderFlag xmlns:ma14="http://schemas.microsoft.com/office/mac/drawingml/2011/main" val="1"/>
            </a:ext>
          </a:extLst>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Lucida Grande" charset="0"/>
                <a:cs typeface="Geneva" charset="0"/>
              </a:rPr>
              <a:t>Note negative to positive change among other things</a:t>
            </a:r>
          </a:p>
          <a:p>
            <a:r>
              <a:rPr lang="en-US" dirty="0" smtClean="0">
                <a:latin typeface="Lucida Grande" charset="0"/>
                <a:cs typeface="Geneva" charset="0"/>
              </a:rPr>
              <a:t>----- Meeting Notes (2/19/15 10:00) -----</a:t>
            </a:r>
          </a:p>
          <a:p>
            <a:r>
              <a:rPr lang="en-US" dirty="0" smtClean="0">
                <a:latin typeface="Lucida Grande" charset="0"/>
                <a:cs typeface="Geneva" charset="0"/>
              </a:rPr>
              <a:t>cook's distance</a:t>
            </a:r>
            <a:endParaRPr lang="en-US" dirty="0">
              <a:latin typeface="Lucida Grande" charset="0"/>
              <a:cs typeface="Geneva"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CF0F6015-B5BE-DC48-BF90-822506A7E3A5}" type="slidenum">
              <a:rPr lang="en-US" b="0"/>
              <a:pPr eaLnBrk="1" hangingPunct="1"/>
              <a:t>27</a:t>
            </a:fld>
            <a:endParaRPr lang="en-US"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of X 2.6,</a:t>
            </a:r>
            <a:r>
              <a:rPr lang="en-US" baseline="0" dirty="0" smtClean="0"/>
              <a:t> mean of y 3</a:t>
            </a:r>
          </a:p>
          <a:p>
            <a:endParaRPr lang="en-US" baseline="0" dirty="0" smtClean="0"/>
          </a:p>
          <a:p>
            <a:r>
              <a:rPr lang="en-US" baseline="0" dirty="0" smtClean="0"/>
              <a:t>Coffee is as related to correct answers as vice versa</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30</a:t>
            </a:fld>
            <a:endParaRPr lang="en-US"/>
          </a:p>
        </p:txBody>
      </p:sp>
    </p:spTree>
    <p:extLst>
      <p:ext uri="{BB962C8B-B14F-4D97-AF65-F5344CB8AC3E}">
        <p14:creationId xmlns:p14="http://schemas.microsoft.com/office/powerpoint/2010/main" val="495508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Cognitive bias</a:t>
            </a:r>
          </a:p>
          <a:p>
            <a:endParaRPr lang="en-US" dirty="0" smtClean="0"/>
          </a:p>
          <a:p>
            <a:r>
              <a:rPr lang="en-US" sz="1200" b="0" i="0" u="none" strike="noStrike" kern="1200" baseline="0" dirty="0" smtClean="0">
                <a:solidFill>
                  <a:schemeClr val="tx1"/>
                </a:solidFill>
                <a:latin typeface="+mn-lt"/>
                <a:ea typeface="+mn-ea"/>
                <a:cs typeface="+mn-cs"/>
              </a:rPr>
              <a:t>Fig. 1A were judged  as positively related by 87%,  as negatively related by 2%, and  as unrelated by 11% of participants. The two uncorrelated  sequences in Fig. 1B  were judged  as positively related by 3%,  as negatively related by 79%, and  as unrelated by 18% of participants.</a:t>
            </a:r>
          </a:p>
          <a:p>
            <a:r>
              <a:rPr lang="en-US" sz="1200" b="0" i="0" u="none" strike="noStrike" kern="1200" baseline="0" dirty="0" smtClean="0">
                <a:solidFill>
                  <a:schemeClr val="tx1"/>
                </a:solidFill>
                <a:latin typeface="+mn-lt"/>
                <a:ea typeface="+mn-ea"/>
                <a:cs typeface="+mn-cs"/>
              </a:rPr>
              <a:t>----- Meeting Notes (8/31/15 17:30) -----</a:t>
            </a:r>
          </a:p>
          <a:p>
            <a:r>
              <a:rPr lang="en-US" sz="1200" b="0" i="0" u="none" strike="noStrike" kern="1200" baseline="0" dirty="0" smtClean="0">
                <a:solidFill>
                  <a:schemeClr val="tx1"/>
                </a:solidFill>
                <a:latin typeface="+mn-lt"/>
                <a:ea typeface="+mn-ea"/>
                <a:cs typeface="+mn-cs"/>
              </a:rPr>
              <a:t>reformant</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31</a:t>
            </a:fld>
            <a:endParaRPr lang="en-US"/>
          </a:p>
        </p:txBody>
      </p:sp>
    </p:spTree>
    <p:extLst>
      <p:ext uri="{BB962C8B-B14F-4D97-AF65-F5344CB8AC3E}">
        <p14:creationId xmlns:p14="http://schemas.microsoft.com/office/powerpoint/2010/main" val="97397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980D2D58-81E6-4D46-A6DA-C14DCEAD56A6}" type="slidenum">
              <a:rPr lang="en-US" b="0"/>
              <a:pPr eaLnBrk="1" hangingPunct="1"/>
              <a:t>32</a:t>
            </a:fld>
            <a:endParaRPr lang="en-US"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3</a:t>
            </a:fld>
            <a:endParaRPr lang="en-US"/>
          </a:p>
        </p:txBody>
      </p:sp>
    </p:spTree>
    <p:extLst>
      <p:ext uri="{BB962C8B-B14F-4D97-AF65-F5344CB8AC3E}">
        <p14:creationId xmlns:p14="http://schemas.microsoft.com/office/powerpoint/2010/main" val="3184742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bama.ua.edu</a:t>
            </a:r>
            <a:r>
              <a:rPr lang="en-US" dirty="0" smtClean="0"/>
              <a:t>/~</a:t>
            </a:r>
            <a:r>
              <a:rPr lang="en-US" dirty="0" err="1" smtClean="0"/>
              <a:t>sprentic</a:t>
            </a:r>
            <a:r>
              <a:rPr lang="en-US" dirty="0" smtClean="0"/>
              <a:t>/101%20Psych%20&amp;%20Life--Correlation-</a:t>
            </a:r>
            <a:r>
              <a:rPr lang="en-US" dirty="0" err="1" smtClean="0"/>
              <a:t>causation.htm</a:t>
            </a:r>
            <a:endParaRPr lang="en-US" dirty="0" smtClean="0"/>
          </a:p>
          <a:p>
            <a:endParaRPr lang="en-US" dirty="0" smtClean="0"/>
          </a:p>
          <a:p>
            <a:r>
              <a:rPr lang="en-US" dirty="0" smtClean="0"/>
              <a:t>But why</a:t>
            </a:r>
            <a:r>
              <a:rPr lang="en-US" baseline="0" dirty="0" smtClean="0"/>
              <a:t> shouldn’t we use pirates to predict temperature?</a:t>
            </a:r>
          </a:p>
          <a:p>
            <a:endParaRPr lang="en-US" baseline="0" dirty="0" smtClean="0"/>
          </a:p>
          <a:p>
            <a:r>
              <a:rPr lang="en-US" baseline="0" dirty="0" smtClean="0"/>
              <a:t>Now, why do we think pirates don’t cause global warming, or global warming doesn’t cause piracy?</a:t>
            </a:r>
          </a:p>
        </p:txBody>
      </p:sp>
      <p:sp>
        <p:nvSpPr>
          <p:cNvPr id="4" name="Slide Number Placeholder 3"/>
          <p:cNvSpPr>
            <a:spLocks noGrp="1"/>
          </p:cNvSpPr>
          <p:nvPr>
            <p:ph type="sldNum" sz="quarter" idx="10"/>
          </p:nvPr>
        </p:nvSpPr>
        <p:spPr/>
        <p:txBody>
          <a:bodyPr/>
          <a:lstStyle/>
          <a:p>
            <a:fld id="{96F5A71B-BA24-424E-808D-00C995453344}" type="slidenum">
              <a:rPr lang="en-US" smtClean="0"/>
              <a:t>33</a:t>
            </a:fld>
            <a:endParaRPr lang="en-US"/>
          </a:p>
        </p:txBody>
      </p:sp>
    </p:spTree>
    <p:extLst>
      <p:ext uri="{BB962C8B-B14F-4D97-AF65-F5344CB8AC3E}">
        <p14:creationId xmlns:p14="http://schemas.microsoft.com/office/powerpoint/2010/main" val="2526612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Directionality </a:t>
            </a:r>
            <a:r>
              <a:rPr lang="en-US" baseline="0" dirty="0" smtClean="0"/>
              <a:t> = why we can’t use it for prediction!</a:t>
            </a:r>
          </a:p>
          <a:p>
            <a:endParaRPr lang="en-US" baseline="0" dirty="0" smtClean="0"/>
          </a:p>
          <a:p>
            <a:r>
              <a:rPr lang="en-US" baseline="0" dirty="0" smtClean="0"/>
              <a:t>Umbrella vendors out before rain</a:t>
            </a:r>
          </a:p>
          <a:p>
            <a:endParaRPr lang="en-US" baseline="0" dirty="0" smtClean="0"/>
          </a:p>
          <a:p>
            <a:r>
              <a:rPr lang="en-US" baseline="0" dirty="0" smtClean="0"/>
              <a:t>Observe out of order</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34</a:t>
            </a:fld>
            <a:endParaRPr lang="en-US"/>
          </a:p>
        </p:txBody>
      </p:sp>
    </p:spTree>
    <p:extLst>
      <p:ext uri="{BB962C8B-B14F-4D97-AF65-F5344CB8AC3E}">
        <p14:creationId xmlns:p14="http://schemas.microsoft.com/office/powerpoint/2010/main" val="38247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Special case for C:</a:t>
            </a:r>
            <a:r>
              <a:rPr lang="en-US" baseline="0" dirty="0" smtClean="0"/>
              <a:t> C = Time </a:t>
            </a:r>
            <a:r>
              <a:rPr lang="en-US" dirty="0" smtClean="0"/>
              <a:t>(shared change</a:t>
            </a:r>
            <a:r>
              <a:rPr lang="en-US" baseline="0" dirty="0" smtClean="0"/>
              <a:t> over time)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3079795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Restricted range. Only observing grey</a:t>
            </a:r>
            <a:r>
              <a:rPr lang="en-US" baseline="0" dirty="0" smtClean="0"/>
              <a:t> area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Illustrate restricted range on board. When else does that happen? Surveying political</a:t>
            </a:r>
            <a:r>
              <a:rPr lang="en-US" baseline="0" dirty="0" smtClean="0"/>
              <a:t> website users</a:t>
            </a:r>
            <a:endParaRPr lang="en-US" dirty="0" smtClean="0"/>
          </a:p>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39</a:t>
            </a:fld>
            <a:endParaRPr lang="en-US"/>
          </a:p>
        </p:txBody>
      </p:sp>
    </p:spTree>
    <p:extLst>
      <p:ext uri="{BB962C8B-B14F-4D97-AF65-F5344CB8AC3E}">
        <p14:creationId xmlns:p14="http://schemas.microsoft.com/office/powerpoint/2010/main" val="726312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sz="1200" dirty="0" smtClean="0">
                <a:solidFill>
                  <a:srgbClr val="000000"/>
                </a:solidFill>
                <a:latin typeface="+mn-lt"/>
                <a:ea typeface="+mn-ea"/>
              </a:rPr>
              <a:t>tests - a much smaller range than the full population from which the researchers could have drawn their sample.</a:t>
            </a:r>
            <a:endParaRPr lang="en-US" dirty="0">
              <a:latin typeface="Lucida Grande" charset="0"/>
              <a:cs typeface="Geneva" charset="0"/>
            </a:endParaRP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C99D2C3B-E299-C447-8DCF-14FEA0D6C794}" type="slidenum">
              <a:rPr lang="en-US" b="0"/>
              <a:pPr eaLnBrk="1" hangingPunct="1"/>
              <a:t>40</a:t>
            </a:fld>
            <a:endParaRPr lang="en-US"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EACC4582-2B67-C646-8A27-D00E70B33CC6}" type="slidenum">
              <a:rPr lang="en-NZ" b="0"/>
              <a:pPr eaLnBrk="1" hangingPunct="1"/>
              <a:t>43</a:t>
            </a:fld>
            <a:endParaRPr lang="en-NZ" b="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NZ" dirty="0">
              <a:latin typeface="Arial" charset="0"/>
              <a:cs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practical significance of Simpson's paradox surfaces in decision making situations where it poses the following dilemma: Which data should we consult in choosing an action, the aggregated or the partitioned? In the Kidney Stone example above, it is clear that if one is diagnosed with "Small Stones" or "Large Stones" the data for the respective subpopulation should be consulted and Treatment A would be preferred to Treatment B. But what if a patient is not diagnosed, and the size of the stone is not known; would it be appropriate to consult the aggregated data and administer Treatment B? This would stand contrary to common sense; a treatment that is preferred both under one condition and under its negation should also be preferred when the condition is unknown.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3997372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 the other hand, if the partitioned data is to be preferred a priori, what prevents one from partitioning the data into arbitrary sub-categories (say based on eye color or post-treatment pain) artificially constructed to yield wrong choices of treatments? Pearl[2] shows that, indeed, in many cases it is the aggregated, not the partitioned data that gives the correct choice of action. Worse yet, given the same table, one should sometimes follow the partitioned and sometimes the aggregated data, depending on the story behind the data; with each story dictating its own choice. Pearl[2] considers this to be the real paradox behind Simpson's reversal.</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114479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www.ncbi.nlm.nih.gov</a:t>
            </a:r>
            <a:r>
              <a:rPr lang="en-US" dirty="0" smtClean="0"/>
              <a:t>/</a:t>
            </a:r>
            <a:r>
              <a:rPr lang="en-US" dirty="0" err="1" smtClean="0"/>
              <a:t>pmc</a:t>
            </a:r>
            <a:r>
              <a:rPr lang="en-US" dirty="0" smtClean="0"/>
              <a:t>/articles/PMC1122963/</a:t>
            </a:r>
          </a:p>
          <a:p>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4</a:t>
            </a:fld>
            <a:endParaRPr lang="en-US"/>
          </a:p>
        </p:txBody>
      </p:sp>
    </p:spTree>
    <p:extLst>
      <p:ext uri="{BB962C8B-B14F-4D97-AF65-F5344CB8AC3E}">
        <p14:creationId xmlns:p14="http://schemas.microsoft.com/office/powerpoint/2010/main" val="88226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 the other hand, if the partitioned data is to be preferred a priori, what prevents one from partitioning the data into arbitrary sub-categories (say based on eye color or post-treatment pain) artificially constructed to yield wrong choices of treatments? Pearl[2] shows that, indeed, in many cases it is the aggregated, not the partitioned data that gives the correct choice of action. Worse yet, given the same table, one should sometimes follow the partitioned and sometimes the aggregated data, depending on the story behind the data; with each story dictating its own choice. </a:t>
            </a:r>
            <a:r>
              <a:rPr lang="en-US" sz="1200" kern="1200" smtClean="0">
                <a:solidFill>
                  <a:schemeClr val="tx1"/>
                </a:solidFill>
                <a:latin typeface="+mn-lt"/>
                <a:ea typeface="+mn-ea"/>
                <a:cs typeface="+mn-cs"/>
              </a:rPr>
              <a:t>Pearl[2] considers this to be the real paradox behind Simpson's reversal.</a:t>
            </a:r>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144794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addition to correlation without causation, we can have causation without correlation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49</a:t>
            </a:fld>
            <a:endParaRPr lang="en-US"/>
          </a:p>
        </p:txBody>
      </p:sp>
    </p:spTree>
    <p:extLst>
      <p:ext uri="{BB962C8B-B14F-4D97-AF65-F5344CB8AC3E}">
        <p14:creationId xmlns:p14="http://schemas.microsoft.com/office/powerpoint/2010/main" val="1694998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Treatment B is standard, A is experimental approach</a:t>
            </a:r>
          </a:p>
          <a:p>
            <a:endParaRPr lang="en-US" dirty="0" smtClean="0"/>
          </a:p>
          <a:p>
            <a:r>
              <a:rPr lang="en-US" dirty="0" smtClean="0"/>
              <a:t>Who wants treatment A</a:t>
            </a:r>
            <a:r>
              <a:rPr lang="en-US" baseline="0" dirty="0" smtClean="0"/>
              <a:t> and who wants treatment B?</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50</a:t>
            </a:fld>
            <a:endParaRPr lang="en-US"/>
          </a:p>
        </p:txBody>
      </p:sp>
    </p:spTree>
    <p:extLst>
      <p:ext uri="{BB962C8B-B14F-4D97-AF65-F5344CB8AC3E}">
        <p14:creationId xmlns:p14="http://schemas.microsoft.com/office/powerpoint/2010/main" val="2479017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www.ncbi.nlm.nih.gov</a:t>
            </a:r>
            <a:r>
              <a:rPr lang="en-US" dirty="0" smtClean="0"/>
              <a:t>/</a:t>
            </a:r>
            <a:r>
              <a:rPr lang="en-US" dirty="0" err="1" smtClean="0"/>
              <a:t>pubmed</a:t>
            </a:r>
            <a:r>
              <a:rPr lang="en-US" dirty="0" smtClean="0"/>
              <a:t>/11747681</a:t>
            </a:r>
          </a:p>
          <a:p>
            <a:endParaRPr lang="en-US" dirty="0" smtClean="0"/>
          </a:p>
          <a:p>
            <a:r>
              <a:rPr lang="en-US" dirty="0" smtClean="0"/>
              <a:t>Ask: so what actually happened?</a:t>
            </a:r>
          </a:p>
          <a:p>
            <a:endParaRPr lang="en-US" dirty="0" smtClean="0"/>
          </a:p>
          <a:p>
            <a:r>
              <a:rPr lang="en-US" dirty="0" smtClean="0"/>
              <a:t>Levels of granularity</a:t>
            </a:r>
            <a:r>
              <a:rPr lang="en-US" baseline="0" dirty="0" smtClean="0"/>
              <a:t> matter!!!</a:t>
            </a:r>
          </a:p>
          <a:p>
            <a:endParaRPr lang="en-US" baseline="0" dirty="0" smtClean="0"/>
          </a:p>
          <a:p>
            <a:r>
              <a:rPr lang="en-US" baseline="0" dirty="0" smtClean="0"/>
              <a:t>Men have higher mortality rate, and more of them got treatment A than B, biasing the sample and vice versa with women.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51</a:t>
            </a:fld>
            <a:endParaRPr lang="en-US"/>
          </a:p>
        </p:txBody>
      </p:sp>
    </p:spTree>
    <p:extLst>
      <p:ext uri="{BB962C8B-B14F-4D97-AF65-F5344CB8AC3E}">
        <p14:creationId xmlns:p14="http://schemas.microsoft.com/office/powerpoint/2010/main" val="1107471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1910299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kumimoji="0" lang="en-US" sz="1200" dirty="0" smtClean="0"/>
              <a:t>Random error (chance) can be controlled by statistical significance</a:t>
            </a:r>
          </a:p>
          <a:p>
            <a:pPr>
              <a:buFontTx/>
              <a:buNone/>
            </a:pPr>
            <a:r>
              <a:rPr kumimoji="0" lang="en-US" sz="1200" dirty="0" smtClean="0"/>
              <a:t>or by confidence interval</a:t>
            </a:r>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1855946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lvl="2" indent="-228600" eaLnBrk="1" hangingPunct="1">
              <a:lnSpc>
                <a:spcPct val="80000"/>
              </a:lnSpc>
            </a:pPr>
            <a:r>
              <a:rPr lang="en-US" sz="1000" dirty="0" smtClean="0">
                <a:latin typeface="Calibri" charset="0"/>
              </a:rPr>
              <a:t>Contiguity: cause and effect are nearby</a:t>
            </a:r>
          </a:p>
          <a:p>
            <a:pPr marL="1143000" lvl="2" indent="-228600" eaLnBrk="1" hangingPunct="1">
              <a:lnSpc>
                <a:spcPct val="80000"/>
              </a:lnSpc>
            </a:pPr>
            <a:r>
              <a:rPr lang="en-US" sz="1000" dirty="0" smtClean="0">
                <a:latin typeface="Calibri" charset="0"/>
              </a:rPr>
              <a:t>Temporal priority: cause occurs prior to effect</a:t>
            </a:r>
          </a:p>
          <a:p>
            <a:pPr marL="1143000" lvl="2" indent="-228600" eaLnBrk="1" hangingPunct="1">
              <a:lnSpc>
                <a:spcPct val="80000"/>
              </a:lnSpc>
            </a:pPr>
            <a:r>
              <a:rPr lang="en-US" sz="1000" dirty="0" smtClean="0">
                <a:latin typeface="Calibri" charset="0"/>
              </a:rPr>
              <a:t>Constant conjunction: cause regularly followed by effect</a:t>
            </a:r>
          </a:p>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57</a:t>
            </a:fld>
            <a:endParaRPr lang="en-US"/>
          </a:p>
        </p:txBody>
      </p:sp>
    </p:spTree>
    <p:extLst>
      <p:ext uri="{BB962C8B-B14F-4D97-AF65-F5344CB8AC3E}">
        <p14:creationId xmlns:p14="http://schemas.microsoft.com/office/powerpoint/2010/main" val="30036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58</a:t>
            </a:fld>
            <a:endParaRPr lang="en-US"/>
          </a:p>
        </p:txBody>
      </p:sp>
    </p:spTree>
    <p:extLst>
      <p:ext uri="{BB962C8B-B14F-4D97-AF65-F5344CB8AC3E}">
        <p14:creationId xmlns:p14="http://schemas.microsoft.com/office/powerpoint/2010/main" val="3380095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2715A2-15A0-7A4F-929A-7CAD6CC37DB0}" type="slidenum">
              <a:rPr lang="en-US"/>
              <a:pPr/>
              <a:t>59</a:t>
            </a:fld>
            <a:endParaRPr lang="en-US"/>
          </a:p>
        </p:txBody>
      </p:sp>
      <p:sp>
        <p:nvSpPr>
          <p:cNvPr id="29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699" name="Rectangle 3"/>
          <p:cNvSpPr>
            <a:spLocks noGrp="1" noChangeArrowheads="1"/>
          </p:cNvSpPr>
          <p:nvPr>
            <p:ph type="body" idx="1"/>
          </p:nvPr>
        </p:nvSpPr>
        <p:spPr/>
        <p:txBody>
          <a:bodyPr/>
          <a:lstStyle/>
          <a:p>
            <a:r>
              <a:rPr lang="en-US" dirty="0" smtClean="0"/>
              <a:t>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/news/the-scientist-who-put-the-nail-in-xmrv-s-coffin-1.11444</a:t>
            </a:r>
          </a:p>
          <a:p>
            <a:r>
              <a:rPr lang="en-US" sz="1200" b="1" kern="1200" dirty="0" smtClean="0">
                <a:solidFill>
                  <a:schemeClr val="tx1"/>
                </a:solidFill>
                <a:latin typeface="+mn-lt"/>
                <a:ea typeface="+mn-ea"/>
                <a:cs typeface="+mn-cs"/>
              </a:rPr>
              <a:t>March 2011</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Scientists at NIH present research showing that XMRV emerged from two different mouse viruses in the laboratory during the 1990s. The implication, one author told Nature, is that this virus, born in a laboratory, has probably been infecting laboratory samples for more than a decade, but not people. Meanwhile, a Nature profile of Judy </a:t>
            </a:r>
            <a:r>
              <a:rPr lang="en-US" sz="1200" b="0" kern="1200" dirty="0" err="1" smtClean="0">
                <a:solidFill>
                  <a:schemeClr val="tx1"/>
                </a:solidFill>
                <a:latin typeface="+mn-lt"/>
                <a:ea typeface="+mn-ea"/>
                <a:cs typeface="+mn-cs"/>
              </a:rPr>
              <a:t>Mikovits</a:t>
            </a:r>
            <a:r>
              <a:rPr lang="en-US" sz="1200" b="0" kern="1200" dirty="0" smtClean="0">
                <a:solidFill>
                  <a:schemeClr val="tx1"/>
                </a:solidFill>
                <a:latin typeface="+mn-lt"/>
                <a:ea typeface="+mn-ea"/>
                <a:cs typeface="+mn-cs"/>
              </a:rPr>
              <a:t> highlights growing tensions between </a:t>
            </a:r>
            <a:r>
              <a:rPr lang="en-US" sz="1200" b="0" kern="1200" dirty="0" err="1" smtClean="0">
                <a:solidFill>
                  <a:schemeClr val="tx1"/>
                </a:solidFill>
                <a:latin typeface="+mn-lt"/>
                <a:ea typeface="+mn-ea"/>
                <a:cs typeface="+mn-cs"/>
              </a:rPr>
              <a:t>Mikovits</a:t>
            </a:r>
            <a:r>
              <a:rPr lang="en-US" sz="1200" b="0" kern="1200" dirty="0" smtClean="0">
                <a:solidFill>
                  <a:schemeClr val="tx1"/>
                </a:solidFill>
                <a:latin typeface="+mn-lt"/>
                <a:ea typeface="+mn-ea"/>
                <a:cs typeface="+mn-cs"/>
              </a:rPr>
              <a:t> and her former collaborators on the initial report.</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7</a:t>
            </a:fld>
            <a:endParaRPr lang="en-US"/>
          </a:p>
        </p:txBody>
      </p:sp>
    </p:spTree>
    <p:extLst>
      <p:ext uri="{BB962C8B-B14F-4D97-AF65-F5344CB8AC3E}">
        <p14:creationId xmlns:p14="http://schemas.microsoft.com/office/powerpoint/2010/main" val="4264050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AAD8ED-09A3-4347-B039-4F09CC276E7B}" type="slidenum">
              <a:rPr lang="en-US"/>
              <a:pPr/>
              <a:t>60</a:t>
            </a:fld>
            <a:endParaRPr lang="en-US"/>
          </a:p>
        </p:txBody>
      </p:sp>
      <p:sp>
        <p:nvSpPr>
          <p:cNvPr id="25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61</a:t>
            </a:fld>
            <a:endParaRPr lang="en-US"/>
          </a:p>
        </p:txBody>
      </p:sp>
    </p:spTree>
    <p:extLst>
      <p:ext uri="{BB962C8B-B14F-4D97-AF65-F5344CB8AC3E}">
        <p14:creationId xmlns:p14="http://schemas.microsoft.com/office/powerpoint/2010/main" val="1653011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62</a:t>
            </a:fld>
            <a:endParaRPr lang="en-US"/>
          </a:p>
        </p:txBody>
      </p:sp>
    </p:spTree>
    <p:extLst>
      <p:ext uri="{BB962C8B-B14F-4D97-AF65-F5344CB8AC3E}">
        <p14:creationId xmlns:p14="http://schemas.microsoft.com/office/powerpoint/2010/main" val="1803569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Meadow took a report estimating the chance</a:t>
            </a:r>
          </a:p>
          <a:p>
            <a:r>
              <a:rPr lang="en-US" sz="1200" b="0" i="0" u="none" strike="noStrike" kern="1200" baseline="0" dirty="0" smtClean="0">
                <a:solidFill>
                  <a:schemeClr val="tx1"/>
                </a:solidFill>
                <a:latin typeface="+mn-lt"/>
                <a:ea typeface="+mn-ea"/>
                <a:cs typeface="+mn-cs"/>
              </a:rPr>
              <a:t>of SIDS as 1 in 8,543 and then said two would be one in 8,543*8,543 – approximately</a:t>
            </a:r>
          </a:p>
          <a:p>
            <a:r>
              <a:rPr lang="en-US" sz="1200" b="0" i="0" u="none" strike="noStrike" kern="1200" baseline="0" dirty="0" smtClean="0">
                <a:solidFill>
                  <a:schemeClr val="tx1"/>
                </a:solidFill>
                <a:latin typeface="+mn-lt"/>
                <a:ea typeface="+mn-ea"/>
                <a:cs typeface="+mn-cs"/>
              </a:rPr>
              <a:t>73 million.</a:t>
            </a:r>
            <a:r>
              <a:rPr lang="en-US" sz="1200" b="1" i="0" u="none" strike="noStrike" kern="1200" baseline="0" dirty="0" smtClean="0">
                <a:solidFill>
                  <a:schemeClr val="tx1"/>
                </a:solidFill>
                <a:latin typeface="+mn-lt"/>
                <a:ea typeface="+mn-ea"/>
                <a:cs typeface="+mn-cs"/>
              </a:rPr>
              <a:t>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Have you ever said it’s too unlikely to be true? Something unlikely has already happened!</a:t>
            </a:r>
            <a:endParaRPr lang="en-US" b="0" dirty="0"/>
          </a:p>
        </p:txBody>
      </p:sp>
      <p:sp>
        <p:nvSpPr>
          <p:cNvPr id="4" name="Slide Number Placeholder 3"/>
          <p:cNvSpPr>
            <a:spLocks noGrp="1"/>
          </p:cNvSpPr>
          <p:nvPr>
            <p:ph type="sldNum" sz="quarter" idx="10"/>
          </p:nvPr>
        </p:nvSpPr>
        <p:spPr/>
        <p:txBody>
          <a:bodyPr/>
          <a:lstStyle/>
          <a:p>
            <a:fld id="{96F5A71B-BA24-424E-808D-00C995453344}" type="slidenum">
              <a:rPr lang="en-US" smtClean="0"/>
              <a:t>65</a:t>
            </a:fld>
            <a:endParaRPr lang="en-US"/>
          </a:p>
        </p:txBody>
      </p:sp>
    </p:spTree>
    <p:extLst>
      <p:ext uri="{BB962C8B-B14F-4D97-AF65-F5344CB8AC3E}">
        <p14:creationId xmlns:p14="http://schemas.microsoft.com/office/powerpoint/2010/main" val="3008213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66</a:t>
            </a:fld>
            <a:endParaRPr lang="en-US"/>
          </a:p>
        </p:txBody>
      </p:sp>
    </p:spTree>
    <p:extLst>
      <p:ext uri="{BB962C8B-B14F-4D97-AF65-F5344CB8AC3E}">
        <p14:creationId xmlns:p14="http://schemas.microsoft.com/office/powerpoint/2010/main" val="3297003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67</a:t>
            </a:fld>
            <a:endParaRPr lang="en-US"/>
          </a:p>
        </p:txBody>
      </p:sp>
    </p:spTree>
    <p:extLst>
      <p:ext uri="{BB962C8B-B14F-4D97-AF65-F5344CB8AC3E}">
        <p14:creationId xmlns:p14="http://schemas.microsoft.com/office/powerpoint/2010/main" val="3449326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Had cause not taken place, effect would not have happened either</a:t>
            </a:r>
          </a:p>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68</a:t>
            </a:fld>
            <a:endParaRPr lang="en-US"/>
          </a:p>
        </p:txBody>
      </p:sp>
    </p:spTree>
    <p:extLst>
      <p:ext uri="{BB962C8B-B14F-4D97-AF65-F5344CB8AC3E}">
        <p14:creationId xmlns:p14="http://schemas.microsoft.com/office/powerpoint/2010/main" val="2344751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70</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72</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73</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Observational data/no single method for finding</a:t>
            </a:r>
            <a:br>
              <a:rPr lang="en-US" dirty="0" smtClean="0"/>
            </a:br>
            <a:r>
              <a:rPr lang="en-US" dirty="0" smtClean="0"/>
              <a:t>Prediction/explanation/intervention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3393425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74</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75</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Each dot represents 10,000 events, except in the lower two figures, where black</a:t>
            </a:r>
          </a:p>
          <a:p>
            <a:r>
              <a:rPr lang="en-US" sz="1200" b="0" i="0" u="none" strike="noStrike" kern="1200" baseline="0" dirty="0" smtClean="0">
                <a:solidFill>
                  <a:schemeClr val="tx1"/>
                </a:solidFill>
                <a:latin typeface="+mn-lt"/>
                <a:ea typeface="+mn-ea"/>
                <a:cs typeface="+mn-cs"/>
              </a:rPr>
              <a:t>dots are single events</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 this a problem?</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16FF122-A94F-7345-9DF4-33C22AD23AF7}" type="slidenum">
              <a:rPr lang="en-US" smtClean="0"/>
              <a:t>76</a:t>
            </a:fld>
            <a:endParaRPr lang="en-US"/>
          </a:p>
        </p:txBody>
      </p:sp>
    </p:spTree>
    <p:extLst>
      <p:ext uri="{BB962C8B-B14F-4D97-AF65-F5344CB8AC3E}">
        <p14:creationId xmlns:p14="http://schemas.microsoft.com/office/powerpoint/2010/main" val="3381529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77</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79</a:t>
            </a:fld>
            <a:endParaRPr lang="en-US"/>
          </a:p>
        </p:txBody>
      </p:sp>
    </p:spTree>
    <p:extLst>
      <p:ext uri="{BB962C8B-B14F-4D97-AF65-F5344CB8AC3E}">
        <p14:creationId xmlns:p14="http://schemas.microsoft.com/office/powerpoint/2010/main" val="839743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81</a:t>
            </a:fld>
            <a:endParaRPr lang="en-US"/>
          </a:p>
        </p:txBody>
      </p:sp>
    </p:spTree>
    <p:extLst>
      <p:ext uri="{BB962C8B-B14F-4D97-AF65-F5344CB8AC3E}">
        <p14:creationId xmlns:p14="http://schemas.microsoft.com/office/powerpoint/2010/main" val="1607541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83</a:t>
            </a:fld>
            <a:endParaRPr lang="en-US"/>
          </a:p>
        </p:txBody>
      </p:sp>
    </p:spTree>
    <p:extLst>
      <p:ext uri="{BB962C8B-B14F-4D97-AF65-F5344CB8AC3E}">
        <p14:creationId xmlns:p14="http://schemas.microsoft.com/office/powerpoint/2010/main" val="6349392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84</a:t>
            </a:fld>
            <a:endParaRPr lang="en-US"/>
          </a:p>
        </p:txBody>
      </p:sp>
    </p:spTree>
    <p:extLst>
      <p:ext uri="{BB962C8B-B14F-4D97-AF65-F5344CB8AC3E}">
        <p14:creationId xmlns:p14="http://schemas.microsoft.com/office/powerpoint/2010/main" val="2783221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85</a:t>
            </a:fld>
            <a:endParaRPr lang="en-US"/>
          </a:p>
        </p:txBody>
      </p:sp>
    </p:spTree>
    <p:extLst>
      <p:ext uri="{BB962C8B-B14F-4D97-AF65-F5344CB8AC3E}">
        <p14:creationId xmlns:p14="http://schemas.microsoft.com/office/powerpoint/2010/main" val="4247479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should we formulate this problem? P(SIDS | D2</a:t>
            </a:r>
            <a:r>
              <a:rPr lang="en-US" baseline="0" dirty="0" smtClean="0"/>
              <a:t>)? Or P (D2 | D1 &lt;- SIDS)</a:t>
            </a:r>
          </a:p>
          <a:p>
            <a:endParaRPr lang="en-US" baseline="0" dirty="0" smtClean="0"/>
          </a:p>
          <a:p>
            <a:r>
              <a:rPr lang="en-US" baseline="0" dirty="0" smtClean="0"/>
              <a:t>Better yet, among families where two babies die, what percentage are murdered? What percentage get SIDS? Relative proportion is a good measure of what will happen. </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86</a:t>
            </a:fld>
            <a:endParaRPr lang="en-US"/>
          </a:p>
        </p:txBody>
      </p:sp>
    </p:spTree>
    <p:extLst>
      <p:ext uri="{BB962C8B-B14F-4D97-AF65-F5344CB8AC3E}">
        <p14:creationId xmlns:p14="http://schemas.microsoft.com/office/powerpoint/2010/main" val="89232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AF588A-0AE3-7E40-AEBC-0D36AC237A6D}" type="slidenum">
              <a:rPr lang="en-US"/>
              <a:pPr/>
              <a:t>11</a:t>
            </a:fld>
            <a:endParaRPr lang="en-US"/>
          </a:p>
        </p:txBody>
      </p:sp>
      <p:sp>
        <p:nvSpPr>
          <p:cNvPr id="13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16FF122-A94F-7345-9DF4-33C22AD23AF7}" type="slidenum">
              <a:rPr lang="en-US" smtClean="0"/>
              <a:t>87</a:t>
            </a:fld>
            <a:endParaRPr lang="en-US"/>
          </a:p>
        </p:txBody>
      </p:sp>
    </p:spTree>
    <p:extLst>
      <p:ext uri="{BB962C8B-B14F-4D97-AF65-F5344CB8AC3E}">
        <p14:creationId xmlns:p14="http://schemas.microsoft.com/office/powerpoint/2010/main" val="37844923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88</a:t>
            </a:fld>
            <a:endParaRPr lang="en-US"/>
          </a:p>
        </p:txBody>
      </p:sp>
    </p:spTree>
    <p:extLst>
      <p:ext uri="{BB962C8B-B14F-4D97-AF65-F5344CB8AC3E}">
        <p14:creationId xmlns:p14="http://schemas.microsoft.com/office/powerpoint/2010/main" val="2020763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90</a:t>
            </a:fld>
            <a:endParaRPr lang="en-US"/>
          </a:p>
        </p:txBody>
      </p:sp>
    </p:spTree>
    <p:extLst>
      <p:ext uri="{BB962C8B-B14F-4D97-AF65-F5344CB8AC3E}">
        <p14:creationId xmlns:p14="http://schemas.microsoft.com/office/powerpoint/2010/main" val="38355540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91</a:t>
            </a:fld>
            <a:endParaRPr lang="en-US"/>
          </a:p>
        </p:txBody>
      </p:sp>
    </p:spTree>
    <p:extLst>
      <p:ext uri="{BB962C8B-B14F-4D97-AF65-F5344CB8AC3E}">
        <p14:creationId xmlns:p14="http://schemas.microsoft.com/office/powerpoint/2010/main" val="3879919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fld id="{86A791F2-06E1-8A44-9672-BF3ABE268D3F}" type="slidenum">
              <a:rPr lang="en-US" b="0"/>
              <a:pPr/>
              <a:t>92</a:t>
            </a:fld>
            <a:endParaRPr lang="en-US" b="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Eg</a:t>
            </a:r>
            <a:r>
              <a:rPr lang="en-US" dirty="0" smtClean="0"/>
              <a:t> Seatbelt </a:t>
            </a:r>
            <a:r>
              <a:rPr lang="en-US" i="1" dirty="0" smtClean="0"/>
              <a:t>should</a:t>
            </a:r>
            <a:r>
              <a:rPr lang="en-US" dirty="0" smtClean="0"/>
              <a:t> prevent death, but causes it</a:t>
            </a:r>
          </a:p>
          <a:p>
            <a:pPr eaLnBrk="1" hangingPunct="1"/>
            <a:endParaRPr lang="en-US" dirty="0" smtClean="0"/>
          </a:p>
          <a:p>
            <a:pPr eaLnBrk="1" hangingPunct="1"/>
            <a:r>
              <a:rPr lang="en-US" dirty="0" smtClean="0"/>
              <a:t>Image </a:t>
            </a:r>
            <a:r>
              <a:rPr lang="en-US" dirty="0"/>
              <a:t>from: http://</a:t>
            </a:r>
            <a:r>
              <a:rPr lang="en-US" dirty="0" err="1"/>
              <a:t>www.springerlink.com</a:t>
            </a:r>
            <a:r>
              <a:rPr lang="en-US" dirty="0"/>
              <a:t>/content/vm062877643u8209/</a:t>
            </a:r>
            <a:r>
              <a:rPr lang="en-US" dirty="0" err="1"/>
              <a:t>fulltext.pdf</a:t>
            </a:r>
            <a:endParaRPr lang="en-US" dirty="0"/>
          </a:p>
          <a:p>
            <a:pPr eaLnBrk="1" hangingPunct="1"/>
            <a:r>
              <a:rPr lang="en-US" dirty="0"/>
              <a:t>http://carsguide.110mb.com/?l=</a:t>
            </a:r>
            <a:r>
              <a:rPr lang="en-US" dirty="0" err="1"/>
              <a:t>Golf_ball</a:t>
            </a:r>
            <a:endParaRPr lang="en-US" dirty="0"/>
          </a:p>
          <a:p>
            <a:pPr eaLnBrk="1" hangingPunct="1"/>
            <a:endParaRPr lang="en-US" dirty="0"/>
          </a:p>
          <a:p>
            <a:pPr eaLnBrk="1" hangingPunct="1"/>
            <a:r>
              <a:rPr lang="ja-JP" altLang="en-US" dirty="0"/>
              <a:t>“</a:t>
            </a:r>
            <a:r>
              <a:rPr lang="en-US" dirty="0"/>
              <a:t>A novice golfer swings at a golf ball and the ball begins rolling toward the cup. But a</a:t>
            </a:r>
          </a:p>
          <a:p>
            <a:pPr eaLnBrk="1" hangingPunct="1"/>
            <a:r>
              <a:rPr lang="en-US" dirty="0"/>
              <a:t>squirrel comes along and kicks the ball away. Kicks of exactly this kind have a tendency to</a:t>
            </a:r>
          </a:p>
          <a:p>
            <a:pPr eaLnBrk="1" hangingPunct="1"/>
            <a:r>
              <a:rPr lang="en-US" dirty="0"/>
              <a:t>prevent balls from making a birdie (reducing the probability of a birdie, say, from 0.5</a:t>
            </a:r>
          </a:p>
          <a:p>
            <a:pPr eaLnBrk="1" hangingPunct="1"/>
            <a:r>
              <a:rPr lang="en-US" dirty="0"/>
              <a:t>to 0.1). Improbably enough (since there is only 10% of chance to make a birdie) and</a:t>
            </a:r>
          </a:p>
          <a:p>
            <a:pPr eaLnBrk="1" hangingPunct="1"/>
            <a:r>
              <a:rPr lang="en-US" dirty="0"/>
              <a:t>luckily for the golfer, in this particular case, the ball comes off the squirrel</a:t>
            </a:r>
            <a:r>
              <a:rPr lang="ja-JP" altLang="en-US" dirty="0"/>
              <a:t>’</a:t>
            </a:r>
            <a:r>
              <a:rPr lang="en-US" dirty="0"/>
              <a:t>s foot on a</a:t>
            </a:r>
          </a:p>
          <a:p>
            <a:pPr eaLnBrk="1" hangingPunct="1"/>
            <a:r>
              <a:rPr lang="en-US" dirty="0"/>
              <a:t>new trajectory (increasing the probability of a birdie to 0.7) to roll into the cup for a birdie</a:t>
            </a:r>
          </a:p>
          <a:p>
            <a:pPr eaLnBrk="1" hangingPunct="1"/>
            <a:r>
              <a:rPr lang="en-US" dirty="0"/>
              <a:t>at a later time.</a:t>
            </a:r>
            <a:r>
              <a:rPr lang="ja-JP" altLang="en-US" dirty="0"/>
              <a:t>”</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93</a:t>
            </a:fld>
            <a:endParaRPr lang="en-US"/>
          </a:p>
        </p:txBody>
      </p:sp>
    </p:spTree>
    <p:extLst>
      <p:ext uri="{BB962C8B-B14F-4D97-AF65-F5344CB8AC3E}">
        <p14:creationId xmlns:p14="http://schemas.microsoft.com/office/powerpoint/2010/main" val="30069967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94</a:t>
            </a:fld>
            <a:endParaRPr lang="en-US"/>
          </a:p>
        </p:txBody>
      </p:sp>
    </p:spTree>
    <p:extLst>
      <p:ext uri="{BB962C8B-B14F-4D97-AF65-F5344CB8AC3E}">
        <p14:creationId xmlns:p14="http://schemas.microsoft.com/office/powerpoint/2010/main" val="25506772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/wiki/Poison</a:t>
            </a:r>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95</a:t>
            </a:fld>
            <a:endParaRPr lang="en-US"/>
          </a:p>
        </p:txBody>
      </p:sp>
    </p:spTree>
    <p:extLst>
      <p:ext uri="{BB962C8B-B14F-4D97-AF65-F5344CB8AC3E}">
        <p14:creationId xmlns:p14="http://schemas.microsoft.com/office/powerpoint/2010/main" val="30298271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96</a:t>
            </a:fld>
            <a:endParaRPr lang="en-US"/>
          </a:p>
        </p:txBody>
      </p:sp>
    </p:spTree>
    <p:extLst>
      <p:ext uri="{BB962C8B-B14F-4D97-AF65-F5344CB8AC3E}">
        <p14:creationId xmlns:p14="http://schemas.microsoft.com/office/powerpoint/2010/main" val="3306852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97</a:t>
            </a:fld>
            <a:endParaRPr lang="en-US"/>
          </a:p>
        </p:txBody>
      </p:sp>
    </p:spTree>
    <p:extLst>
      <p:ext uri="{BB962C8B-B14F-4D97-AF65-F5344CB8AC3E}">
        <p14:creationId xmlns:p14="http://schemas.microsoft.com/office/powerpoint/2010/main" val="1663198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12</a:t>
            </a:fld>
            <a:endParaRPr lang="en-US"/>
          </a:p>
        </p:txBody>
      </p:sp>
    </p:spTree>
    <p:extLst>
      <p:ext uri="{BB962C8B-B14F-4D97-AF65-F5344CB8AC3E}">
        <p14:creationId xmlns:p14="http://schemas.microsoft.com/office/powerpoint/2010/main" val="3835554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98</a:t>
            </a:fld>
            <a:endParaRPr lang="en-US"/>
          </a:p>
        </p:txBody>
      </p:sp>
    </p:spTree>
    <p:extLst>
      <p:ext uri="{BB962C8B-B14F-4D97-AF65-F5344CB8AC3E}">
        <p14:creationId xmlns:p14="http://schemas.microsoft.com/office/powerpoint/2010/main" val="162413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99</a:t>
            </a:fld>
            <a:endParaRPr lang="en-US"/>
          </a:p>
        </p:txBody>
      </p:sp>
    </p:spTree>
    <p:extLst>
      <p:ext uri="{BB962C8B-B14F-4D97-AF65-F5344CB8AC3E}">
        <p14:creationId xmlns:p14="http://schemas.microsoft.com/office/powerpoint/2010/main" val="23513300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102</a:t>
            </a:fld>
            <a:endParaRPr lang="en-US"/>
          </a:p>
        </p:txBody>
      </p:sp>
    </p:spTree>
    <p:extLst>
      <p:ext uri="{BB962C8B-B14F-4D97-AF65-F5344CB8AC3E}">
        <p14:creationId xmlns:p14="http://schemas.microsoft.com/office/powerpoint/2010/main" val="2704878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103</a:t>
            </a:fld>
            <a:endParaRPr lang="en-US"/>
          </a:p>
        </p:txBody>
      </p:sp>
    </p:spTree>
    <p:extLst>
      <p:ext uri="{BB962C8B-B14F-4D97-AF65-F5344CB8AC3E}">
        <p14:creationId xmlns:p14="http://schemas.microsoft.com/office/powerpoint/2010/main" val="9592418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104</a:t>
            </a:fld>
            <a:endParaRPr lang="en-US"/>
          </a:p>
        </p:txBody>
      </p:sp>
    </p:spTree>
    <p:extLst>
      <p:ext uri="{BB962C8B-B14F-4D97-AF65-F5344CB8AC3E}">
        <p14:creationId xmlns:p14="http://schemas.microsoft.com/office/powerpoint/2010/main" val="220252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13</a:t>
            </a:fld>
            <a:endParaRPr lang="en-US"/>
          </a:p>
        </p:txBody>
      </p:sp>
    </p:spTree>
    <p:extLst>
      <p:ext uri="{BB962C8B-B14F-4D97-AF65-F5344CB8AC3E}">
        <p14:creationId xmlns:p14="http://schemas.microsoft.com/office/powerpoint/2010/main" val="387991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Each dot represents 10,000 events, except in the lower two figures, where black</a:t>
            </a:r>
          </a:p>
          <a:p>
            <a:r>
              <a:rPr lang="en-US" sz="1200" b="0" i="0" u="none" strike="noStrike" kern="1200" baseline="0" dirty="0" smtClean="0">
                <a:solidFill>
                  <a:schemeClr val="tx1"/>
                </a:solidFill>
                <a:latin typeface="+mn-lt"/>
                <a:ea typeface="+mn-ea"/>
                <a:cs typeface="+mn-cs"/>
              </a:rPr>
              <a:t>dots are single events.</a:t>
            </a:r>
          </a:p>
        </p:txBody>
      </p:sp>
      <p:sp>
        <p:nvSpPr>
          <p:cNvPr id="4" name="Slide Number Placeholder 3"/>
          <p:cNvSpPr>
            <a:spLocks noGrp="1"/>
          </p:cNvSpPr>
          <p:nvPr>
            <p:ph type="sldNum" sz="quarter" idx="10"/>
          </p:nvPr>
        </p:nvSpPr>
        <p:spPr/>
        <p:txBody>
          <a:bodyPr/>
          <a:lstStyle/>
          <a:p>
            <a:fld id="{116FF122-A94F-7345-9DF4-33C22AD23AF7}" type="slidenum">
              <a:rPr lang="en-US" smtClean="0"/>
              <a:t>14</a:t>
            </a:fld>
            <a:endParaRPr lang="en-US"/>
          </a:p>
        </p:txBody>
      </p:sp>
    </p:spTree>
    <p:extLst>
      <p:ext uri="{BB962C8B-B14F-4D97-AF65-F5344CB8AC3E}">
        <p14:creationId xmlns:p14="http://schemas.microsoft.com/office/powerpoint/2010/main" val="3381529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3/10/16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3/10/16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3/10/16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3/10/16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50938" y="214313"/>
            <a:ext cx="7793037" cy="1462087"/>
          </a:xfrm>
        </p:spPr>
        <p:txBody>
          <a:bodyPr/>
          <a:lstStyle/>
          <a:p>
            <a:r>
              <a:rPr lang="x-none" smtClean="0"/>
              <a:t>Click to edit Master title style</a:t>
            </a:r>
            <a:endParaRPr lang="en-US"/>
          </a:p>
        </p:txBody>
      </p:sp>
      <p:sp>
        <p:nvSpPr>
          <p:cNvPr id="3" name="Content Placeholder 2"/>
          <p:cNvSpPr>
            <a:spLocks noGrp="1"/>
          </p:cNvSpPr>
          <p:nvPr>
            <p:ph sz="quarter" idx="1"/>
          </p:nvPr>
        </p:nvSpPr>
        <p:spPr>
          <a:xfrm>
            <a:off x="11826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Content Placeholder 4"/>
          <p:cNvSpPr>
            <a:spLocks noGrp="1"/>
          </p:cNvSpPr>
          <p:nvPr>
            <p:ph sz="quarter" idx="3"/>
          </p:nvPr>
        </p:nvSpPr>
        <p:spPr>
          <a:xfrm>
            <a:off x="11826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Content Placeholder 5"/>
          <p:cNvSpPr>
            <a:spLocks noGrp="1"/>
          </p:cNvSpPr>
          <p:nvPr>
            <p:ph sz="quarter" idx="4"/>
          </p:nvPr>
        </p:nvSpPr>
        <p:spPr>
          <a:xfrm>
            <a:off x="51450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a:xfrm>
            <a:off x="1162050" y="6243638"/>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657600" y="6243638"/>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7042150" y="6243638"/>
            <a:ext cx="1905000" cy="457200"/>
          </a:xfrm>
        </p:spPr>
        <p:txBody>
          <a:bodyPr/>
          <a:lstStyle>
            <a:lvl1pPr>
              <a:defRPr/>
            </a:lvl1pPr>
          </a:lstStyle>
          <a:p>
            <a:fld id="{1497151C-99BC-7B43-B109-64D60AE3512A}" type="slidenum">
              <a:rPr lang="en-US"/>
              <a:pPr/>
              <a:t>‹#›</a:t>
            </a:fld>
            <a:endParaRPr lang="en-US"/>
          </a:p>
        </p:txBody>
      </p:sp>
    </p:spTree>
    <p:extLst>
      <p:ext uri="{BB962C8B-B14F-4D97-AF65-F5344CB8AC3E}">
        <p14:creationId xmlns:p14="http://schemas.microsoft.com/office/powerpoint/2010/main" val="4092833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3C12F1E-1D30-C246-80A4-AD6FF243C0F3}" type="slidenum">
              <a:rPr lang="en-US"/>
              <a:pPr/>
              <a:t>‹#›</a:t>
            </a:fld>
            <a:endParaRPr lang="en-US"/>
          </a:p>
        </p:txBody>
      </p:sp>
    </p:spTree>
    <p:extLst>
      <p:ext uri="{BB962C8B-B14F-4D97-AF65-F5344CB8AC3E}">
        <p14:creationId xmlns:p14="http://schemas.microsoft.com/office/powerpoint/2010/main" val="4122713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3/10/16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3/10/16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5" r:id="rId19"/>
    <p:sldLayoutId id="2147483678" r:id="rId20"/>
    <p:sldLayoutId id="2147483680" r:id="rId21"/>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4" Type="http://schemas.openxmlformats.org/officeDocument/2006/relationships/image" Target="../media/image11.wmf"/><Relationship Id="rId5" Type="http://schemas.openxmlformats.org/officeDocument/2006/relationships/image" Target="../media/image12.png"/><Relationship Id="rId6" Type="http://schemas.openxmlformats.org/officeDocument/2006/relationships/image" Target="../media/image13.W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wmf"/><Relationship Id="rId4" Type="http://schemas.openxmlformats.org/officeDocument/2006/relationships/image" Target="../media/image17.wmf"/><Relationship Id="rId5" Type="http://schemas.openxmlformats.org/officeDocument/2006/relationships/image" Target="../media/image18.wmf"/><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2.jpeg"/><Relationship Id="rId3"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4.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5.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3.bin"/><Relationship Id="rId5" Type="http://schemas.openxmlformats.org/officeDocument/2006/relationships/image" Target="../media/image26.wmf"/><Relationship Id="rId1" Type="http://schemas.openxmlformats.org/officeDocument/2006/relationships/vmlDrawing" Target="../drawings/vmlDrawing3.vml"/><Relationship Id="rId2"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8.wmf"/><Relationship Id="rId5" Type="http://schemas.openxmlformats.org/officeDocument/2006/relationships/oleObject" Target="../embeddings/Microsoft_Equation1.bin"/><Relationship Id="rId6" Type="http://schemas.openxmlformats.org/officeDocument/2006/relationships/image" Target="../media/image29.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5.bin"/><Relationship Id="rId5" Type="http://schemas.openxmlformats.org/officeDocument/2006/relationships/image" Target="../media/image30.emf"/><Relationship Id="rId6" Type="http://schemas.openxmlformats.org/officeDocument/2006/relationships/oleObject" Target="../embeddings/Microsoft_Equation2.bin"/><Relationship Id="rId7" Type="http://schemas.openxmlformats.org/officeDocument/2006/relationships/image" Target="../media/image31.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Engineering" TargetMode="External"/><Relationship Id="rId4" Type="http://schemas.openxmlformats.org/officeDocument/2006/relationships/hyperlink" Target="http://en.wikipedia.org/wiki/Chemistry" TargetMode="External"/><Relationship Id="rId5" Type="http://schemas.openxmlformats.org/officeDocument/2006/relationships/hyperlink" Target="http://en.wikipedia.org/wiki/Judea_Pearl"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44.wmf"/><Relationship Id="rId1" Type="http://schemas.openxmlformats.org/officeDocument/2006/relationships/vmlDrawing" Target="../drawings/vmlDrawing6.vml"/><Relationship Id="rId2"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7.bin"/><Relationship Id="rId5" Type="http://schemas.openxmlformats.org/officeDocument/2006/relationships/image" Target="../media/image44.wmf"/><Relationship Id="rId1" Type="http://schemas.openxmlformats.org/officeDocument/2006/relationships/vmlDrawing" Target="../drawings/vmlDrawing7.vml"/><Relationship Id="rId2"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8.bin"/><Relationship Id="rId5" Type="http://schemas.openxmlformats.org/officeDocument/2006/relationships/image" Target="../media/image44.wmf"/><Relationship Id="rId1" Type="http://schemas.openxmlformats.org/officeDocument/2006/relationships/vmlDrawing" Target="../drawings/vmlDrawing8.vml"/><Relationship Id="rId2"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3" Type="http://schemas.openxmlformats.org/officeDocument/2006/relationships/image" Target="../media/image45.wmf"/><Relationship Id="rId4" Type="http://schemas.openxmlformats.org/officeDocument/2006/relationships/image" Target="../media/image46.wmf"/><Relationship Id="rId5" Type="http://schemas.openxmlformats.org/officeDocument/2006/relationships/image" Target="../media/image47.w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5.xml.rels><?xml version="1.0" encoding="UTF-8" standalone="yes"?>
<Relationships xmlns="http://schemas.openxmlformats.org/package/2006/relationships"><Relationship Id="rId11" Type="http://schemas.openxmlformats.org/officeDocument/2006/relationships/image" Target="../media/image53.emf"/><Relationship Id="rId12" Type="http://schemas.openxmlformats.org/officeDocument/2006/relationships/oleObject" Target="../embeddings/Microsoft_Equation3.bin"/><Relationship Id="rId13" Type="http://schemas.openxmlformats.org/officeDocument/2006/relationships/image" Target="../media/image54.emf"/><Relationship Id="rId1" Type="http://schemas.openxmlformats.org/officeDocument/2006/relationships/vmlDrawing" Target="../drawings/vmlDrawing9.vml"/><Relationship Id="rId2" Type="http://schemas.openxmlformats.org/officeDocument/2006/relationships/slideLayout" Target="../slideLayouts/slideLayout2.xml"/><Relationship Id="rId3" Type="http://schemas.openxmlformats.org/officeDocument/2006/relationships/notesSlide" Target="../notesSlides/notesSlide58.xml"/><Relationship Id="rId4" Type="http://schemas.openxmlformats.org/officeDocument/2006/relationships/oleObject" Target="../embeddings/oleObject9.bin"/><Relationship Id="rId5" Type="http://schemas.openxmlformats.org/officeDocument/2006/relationships/image" Target="../media/image50.emf"/><Relationship Id="rId6" Type="http://schemas.openxmlformats.org/officeDocument/2006/relationships/oleObject" Target="../embeddings/oleObject10.bin"/><Relationship Id="rId7" Type="http://schemas.openxmlformats.org/officeDocument/2006/relationships/image" Target="../media/image51.emf"/><Relationship Id="rId8" Type="http://schemas.openxmlformats.org/officeDocument/2006/relationships/oleObject" Target="../embeddings/oleObject11.bin"/><Relationship Id="rId9" Type="http://schemas.openxmlformats.org/officeDocument/2006/relationships/image" Target="../media/image52.emf"/><Relationship Id="rId10" Type="http://schemas.openxmlformats.org/officeDocument/2006/relationships/oleObject" Target="../embeddings/oleObject12.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4.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4.wmf"/></Relationships>
</file>

<file path=ppt/slides/_rels/slide92.xml.rels><?xml version="1.0" encoding="UTF-8" standalone="yes"?>
<Relationships xmlns="http://schemas.openxmlformats.org/package/2006/relationships"><Relationship Id="rId3" Type="http://schemas.openxmlformats.org/officeDocument/2006/relationships/image" Target="../media/image16.wmf"/><Relationship Id="rId4" Type="http://schemas.openxmlformats.org/officeDocument/2006/relationships/image" Target="../media/image17.wmf"/><Relationship Id="rId5" Type="http://schemas.openxmlformats.org/officeDocument/2006/relationships/image" Target="../media/image18.wmf"/><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Correlation &amp; Causality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Dependence/independence</a:t>
            </a:r>
            <a:endParaRPr lang="en-US" dirty="0"/>
          </a:p>
        </p:txBody>
      </p:sp>
      <p:sp>
        <p:nvSpPr>
          <p:cNvPr id="3" name="Content Placeholder 2"/>
          <p:cNvSpPr>
            <a:spLocks noGrp="1"/>
          </p:cNvSpPr>
          <p:nvPr>
            <p:ph idx="1"/>
          </p:nvPr>
        </p:nvSpPr>
        <p:spPr/>
        <p:txBody>
          <a:bodyPr/>
          <a:lstStyle/>
          <a:p>
            <a:r>
              <a:rPr lang="en-US" dirty="0" smtClean="0"/>
              <a:t>Events that are independent</a:t>
            </a:r>
          </a:p>
          <a:p>
            <a:pPr lvl="1"/>
            <a:r>
              <a:rPr lang="en-US" dirty="0" smtClean="0"/>
              <a:t>Flipping heads and then tails</a:t>
            </a:r>
          </a:p>
          <a:p>
            <a:pPr lvl="1"/>
            <a:r>
              <a:rPr lang="en-US" dirty="0" smtClean="0"/>
              <a:t>Day of week and whether a patient had a heart attack (probably?)</a:t>
            </a:r>
          </a:p>
          <a:p>
            <a:r>
              <a:rPr lang="en-US" dirty="0" smtClean="0"/>
              <a:t>Events that are dependent</a:t>
            </a:r>
          </a:p>
          <a:p>
            <a:pPr lvl="1"/>
            <a:r>
              <a:rPr lang="en-US" dirty="0" smtClean="0"/>
              <a:t>Vice presidential candidate and presidential nominee</a:t>
            </a:r>
          </a:p>
          <a:p>
            <a:pPr lvl="1"/>
            <a:r>
              <a:rPr lang="en-US" dirty="0" smtClean="0"/>
              <a:t>Diagnostic test being positive and whether patient has a disease</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90491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a:t>
            </a:r>
            <a:endParaRPr lang="en-US" dirty="0"/>
          </a:p>
        </p:txBody>
      </p:sp>
      <p:sp>
        <p:nvSpPr>
          <p:cNvPr id="3" name="Content Placeholder 2"/>
          <p:cNvSpPr>
            <a:spLocks noGrp="1"/>
          </p:cNvSpPr>
          <p:nvPr>
            <p:ph idx="1"/>
          </p:nvPr>
        </p:nvSpPr>
        <p:spPr/>
        <p:txBody>
          <a:bodyPr/>
          <a:lstStyle/>
          <a:p>
            <a:r>
              <a:rPr lang="en-US" dirty="0" smtClean="0"/>
              <a:t>Describes independencies in a set of variables</a:t>
            </a:r>
          </a:p>
          <a:p>
            <a:endParaRPr lang="en-US" dirty="0"/>
          </a:p>
          <a:p>
            <a:r>
              <a:rPr lang="en-US" dirty="0" smtClean="0"/>
              <a:t>Directed</a:t>
            </a:r>
          </a:p>
          <a:p>
            <a:pPr lvl="1"/>
            <a:r>
              <a:rPr lang="en-US" dirty="0" smtClean="0"/>
              <a:t>Bayesian network</a:t>
            </a:r>
          </a:p>
          <a:p>
            <a:endParaRPr lang="en-US" dirty="0" smtClean="0"/>
          </a:p>
        </p:txBody>
      </p:sp>
    </p:spTree>
    <p:extLst>
      <p:ext uri="{BB962C8B-B14F-4D97-AF65-F5344CB8AC3E}">
        <p14:creationId xmlns:p14="http://schemas.microsoft.com/office/powerpoint/2010/main" val="11058298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 Example</a:t>
            </a:r>
            <a:endParaRPr lang="en-US" dirty="0"/>
          </a:p>
        </p:txBody>
      </p:sp>
      <p:pic>
        <p:nvPicPr>
          <p:cNvPr id="7" name="Content Placeholder 6" descr="Screen Shot 2016-03-10 at 2.11.43 PM.png"/>
          <p:cNvPicPr>
            <a:picLocks noGrp="1" noChangeAspect="1"/>
          </p:cNvPicPr>
          <p:nvPr>
            <p:ph idx="1"/>
          </p:nvPr>
        </p:nvPicPr>
        <p:blipFill>
          <a:blip r:embed="rId2">
            <a:extLst>
              <a:ext uri="{28A0092B-C50C-407E-A947-70E740481C1C}">
                <a14:useLocalDpi xmlns:a14="http://schemas.microsoft.com/office/drawing/2010/main" val="0"/>
              </a:ext>
            </a:extLst>
          </a:blip>
          <a:srcRect t="1913" b="1913"/>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101</a:t>
            </a:fld>
            <a:endParaRPr lang="en-US" dirty="0"/>
          </a:p>
        </p:txBody>
      </p:sp>
      <p:sp>
        <p:nvSpPr>
          <p:cNvPr id="8" name="Rectangle 7"/>
          <p:cNvSpPr/>
          <p:nvPr/>
        </p:nvSpPr>
        <p:spPr>
          <a:xfrm>
            <a:off x="1128943" y="1477821"/>
            <a:ext cx="4083169" cy="369332"/>
          </a:xfrm>
          <a:prstGeom prst="rect">
            <a:avLst/>
          </a:prstGeom>
        </p:spPr>
        <p:txBody>
          <a:bodyPr wrap="none">
            <a:spAutoFit/>
          </a:bodyPr>
          <a:lstStyle/>
          <a:p>
            <a:r>
              <a:rPr lang="en-US" dirty="0"/>
              <a:t>http://</a:t>
            </a:r>
            <a:r>
              <a:rPr lang="en-US" dirty="0" err="1"/>
              <a:t>www.cabreastcancer.org</a:t>
            </a:r>
            <a:r>
              <a:rPr lang="en-US" dirty="0"/>
              <a:t>/causes/#</a:t>
            </a:r>
            <a:endParaRPr lang="en-US" dirty="0"/>
          </a:p>
        </p:txBody>
      </p:sp>
    </p:spTree>
    <p:extLst>
      <p:ext uri="{BB962C8B-B14F-4D97-AF65-F5344CB8AC3E}">
        <p14:creationId xmlns:p14="http://schemas.microsoft.com/office/powerpoint/2010/main" val="39003853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Causes and effects of poverty</a:t>
            </a:r>
            <a:endParaRPr lang="en-US" dirty="0"/>
          </a:p>
        </p:txBody>
      </p:sp>
      <p:pic>
        <p:nvPicPr>
          <p:cNvPr id="4" name="Content Placeholder 3"/>
          <p:cNvPicPr>
            <a:picLocks noGrp="1" noChangeAspect="1"/>
          </p:cNvPicPr>
          <p:nvPr>
            <p:ph idx="1"/>
          </p:nvPr>
        </p:nvPicPr>
        <p:blipFill>
          <a:blip r:embed="rId3"/>
          <a:srcRect l="-34038" r="-34038"/>
          <a:stretch>
            <a:fillRect/>
          </a:stretch>
        </p:blipFill>
        <p:spPr/>
      </p:pic>
      <p:sp>
        <p:nvSpPr>
          <p:cNvPr id="5" name="Rectangle 4"/>
          <p:cNvSpPr/>
          <p:nvPr/>
        </p:nvSpPr>
        <p:spPr>
          <a:xfrm>
            <a:off x="1433900" y="6143093"/>
            <a:ext cx="6299312" cy="523220"/>
          </a:xfrm>
          <a:prstGeom prst="rect">
            <a:avLst/>
          </a:prstGeom>
        </p:spPr>
        <p:txBody>
          <a:bodyPr wrap="square">
            <a:spAutoFit/>
          </a:bodyPr>
          <a:lstStyle/>
          <a:p>
            <a:r>
              <a:rPr lang="en-US" sz="1400" dirty="0" err="1"/>
              <a:t>Bessler</a:t>
            </a:r>
            <a:r>
              <a:rPr lang="en-US" sz="1400" dirty="0"/>
              <a:t>, D. A. (2003). On world poverty: Its causes and effects. </a:t>
            </a:r>
            <a:r>
              <a:rPr lang="en-US" sz="1400" i="1" dirty="0"/>
              <a:t>Food and Agricultural Organization (FAO) of the United Nations, Research Bulletin, Rome</a:t>
            </a:r>
            <a:endParaRPr lang="en-US" sz="1400" dirty="0"/>
          </a:p>
        </p:txBody>
      </p:sp>
    </p:spTree>
    <p:extLst>
      <p:ext uri="{BB962C8B-B14F-4D97-AF65-F5344CB8AC3E}">
        <p14:creationId xmlns:p14="http://schemas.microsoft.com/office/powerpoint/2010/main" val="184959123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models and explanation</a:t>
            </a:r>
            <a:endParaRPr lang="en-US" dirty="0"/>
          </a:p>
        </p:txBody>
      </p:sp>
      <p:sp>
        <p:nvSpPr>
          <p:cNvPr id="3" name="Content Placeholder 2"/>
          <p:cNvSpPr>
            <a:spLocks noGrp="1"/>
          </p:cNvSpPr>
          <p:nvPr>
            <p:ph idx="1"/>
          </p:nvPr>
        </p:nvSpPr>
        <p:spPr/>
        <p:txBody>
          <a:bodyPr/>
          <a:lstStyle/>
          <a:p>
            <a:r>
              <a:rPr lang="en-US" dirty="0" smtClean="0"/>
              <a:t>Graphical model that represents relationships between variables</a:t>
            </a:r>
          </a:p>
          <a:p>
            <a:r>
              <a:rPr lang="en-US" dirty="0" smtClean="0"/>
              <a:t>Observations give truth value of variables in particular scenario</a:t>
            </a:r>
          </a:p>
          <a:p>
            <a:r>
              <a:rPr lang="en-US" dirty="0" smtClean="0"/>
              <a:t>Use model to evaluate counterfactual queries</a:t>
            </a:r>
            <a:endParaRPr lang="en-US" dirty="0"/>
          </a:p>
        </p:txBody>
      </p:sp>
    </p:spTree>
    <p:extLst>
      <p:ext uri="{BB962C8B-B14F-4D97-AF65-F5344CB8AC3E}">
        <p14:creationId xmlns:p14="http://schemas.microsoft.com/office/powerpoint/2010/main" val="286907453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things </a:t>
            </a:r>
            <a:r>
              <a:rPr lang="en-US" dirty="0" smtClean="0"/>
              <a:t>to beware of </a:t>
            </a:r>
            <a:endParaRPr lang="en-US" dirty="0"/>
          </a:p>
        </p:txBody>
      </p:sp>
      <p:sp>
        <p:nvSpPr>
          <p:cNvPr id="3" name="Content Placeholder 2"/>
          <p:cNvSpPr>
            <a:spLocks noGrp="1"/>
          </p:cNvSpPr>
          <p:nvPr>
            <p:ph idx="1"/>
          </p:nvPr>
        </p:nvSpPr>
        <p:spPr/>
        <p:txBody>
          <a:bodyPr/>
          <a:lstStyle/>
          <a:p>
            <a:r>
              <a:rPr lang="en-US" dirty="0" smtClean="0"/>
              <a:t>Sample size</a:t>
            </a:r>
          </a:p>
          <a:p>
            <a:r>
              <a:rPr lang="en-US" dirty="0" smtClean="0"/>
              <a:t>Missing data (not just variables)</a:t>
            </a:r>
          </a:p>
          <a:p>
            <a:r>
              <a:rPr lang="en-US" dirty="0" smtClean="0"/>
              <a:t>What </a:t>
            </a:r>
            <a:r>
              <a:rPr lang="en-US" dirty="0" smtClean="0"/>
              <a:t>structures DAG can/cannot represent (e.g. time series and feedback)</a:t>
            </a:r>
          </a:p>
          <a:p>
            <a:endParaRPr lang="en-US" dirty="0"/>
          </a:p>
        </p:txBody>
      </p:sp>
    </p:spTree>
    <p:extLst>
      <p:ext uri="{BB962C8B-B14F-4D97-AF65-F5344CB8AC3E}">
        <p14:creationId xmlns:p14="http://schemas.microsoft.com/office/powerpoint/2010/main" val="3701137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that one event is dependent on one or more other events in some way (at least some of the time)</a:t>
            </a:r>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105</a:t>
            </a:fld>
            <a:endParaRPr lang="en-US" dirty="0"/>
          </a:p>
        </p:txBody>
      </p:sp>
    </p:spTree>
    <p:extLst>
      <p:ext uri="{BB962C8B-B14F-4D97-AF65-F5344CB8AC3E}">
        <p14:creationId xmlns:p14="http://schemas.microsoft.com/office/powerpoint/2010/main" val="1908504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i="1" dirty="0" smtClean="0"/>
              <a:t>Assuming </a:t>
            </a:r>
            <a:r>
              <a:rPr lang="en-US" dirty="0" smtClean="0"/>
              <a:t>you have measured the right variables, a scatterplot/correlation can sometimes show that such a relationship exists (but not what the direction of the relationship is)</a:t>
            </a: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106</a:t>
            </a:fld>
            <a:endParaRPr lang="en-US" dirty="0"/>
          </a:p>
        </p:txBody>
      </p:sp>
    </p:spTree>
    <p:extLst>
      <p:ext uri="{BB962C8B-B14F-4D97-AF65-F5344CB8AC3E}">
        <p14:creationId xmlns:p14="http://schemas.microsoft.com/office/powerpoint/2010/main" val="19843580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typical of ‘frequency’ reasoning, are susceptible to error, and give limited information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107</a:t>
            </a:fld>
            <a:endParaRPr lang="en-US" dirty="0"/>
          </a:p>
        </p:txBody>
      </p:sp>
    </p:spTree>
    <p:extLst>
      <p:ext uri="{BB962C8B-B14F-4D97-AF65-F5344CB8AC3E}">
        <p14:creationId xmlns:p14="http://schemas.microsoft.com/office/powerpoint/2010/main" val="3101927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are limited, and based on frequency data</a:t>
            </a:r>
          </a:p>
          <a:p>
            <a:r>
              <a:rPr lang="en-US" dirty="0" smtClean="0"/>
              <a:t>A </a:t>
            </a:r>
            <a:r>
              <a:rPr lang="en-US" i="1" dirty="0" smtClean="0"/>
              <a:t>theory </a:t>
            </a:r>
            <a:r>
              <a:rPr lang="en-US" dirty="0" smtClean="0"/>
              <a:t>of the world (process data) can improve the quality of your results and give </a:t>
            </a:r>
            <a:r>
              <a:rPr lang="en-US" i="1" dirty="0" smtClean="0"/>
              <a:t>probabilities </a:t>
            </a:r>
            <a:r>
              <a:rPr lang="en-US" dirty="0" smtClean="0"/>
              <a:t>rather than yes/no results</a:t>
            </a:r>
            <a:endParaRPr lang="en-US" i="1"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108</a:t>
            </a:fld>
            <a:endParaRPr lang="en-US" dirty="0"/>
          </a:p>
        </p:txBody>
      </p:sp>
    </p:spTree>
    <p:extLst>
      <p:ext uri="{BB962C8B-B14F-4D97-AF65-F5344CB8AC3E}">
        <p14:creationId xmlns:p14="http://schemas.microsoft.com/office/powerpoint/2010/main" val="305474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Regularities and experience</a:t>
            </a:r>
            <a:endParaRPr lang="en-US" dirty="0"/>
          </a:p>
        </p:txBody>
      </p:sp>
      <p:pic>
        <p:nvPicPr>
          <p:cNvPr id="11269" name="Picture 5" descr="MCBD08317_0000[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462088"/>
            <a:ext cx="1524000" cy="1344612"/>
          </a:xfrm>
        </p:spPr>
      </p:pic>
      <p:pic>
        <p:nvPicPr>
          <p:cNvPr id="11271" name="Picture 7" descr="MCj0286965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657600"/>
            <a:ext cx="1828800" cy="1276350"/>
          </a:xfrm>
          <a:prstGeom prst="rect">
            <a:avLst/>
          </a:prstGeom>
          <a:noFill/>
          <a:extLst>
            <a:ext uri="{909E8E84-426E-40dd-AFC4-6F175D3DCCD1}">
              <a14:hiddenFill xmlns:a14="http://schemas.microsoft.com/office/drawing/2010/main">
                <a:solidFill>
                  <a:srgbClr val="FFFFFF"/>
                </a:solidFill>
              </a14:hiddenFill>
            </a:ext>
          </a:extLst>
        </p:spPr>
      </p:pic>
      <p:sp>
        <p:nvSpPr>
          <p:cNvPr id="11272" name="AutoShape 8"/>
          <p:cNvSpPr>
            <a:spLocks noChangeArrowheads="1"/>
          </p:cNvSpPr>
          <p:nvPr/>
        </p:nvSpPr>
        <p:spPr bwMode="auto">
          <a:xfrm>
            <a:off x="3124200" y="1981200"/>
            <a:ext cx="2743200" cy="363645"/>
          </a:xfrm>
          <a:prstGeom prst="rightArrow">
            <a:avLst>
              <a:gd name="adj1" fmla="val 50000"/>
              <a:gd name="adj2" fmla="val 128571"/>
            </a:avLst>
          </a:prstGeom>
          <a:solidFill>
            <a:schemeClr val="bg1">
              <a:lumMod val="65000"/>
            </a:schemeClr>
          </a:solidFill>
          <a:ln w="9525">
            <a:noFill/>
            <a:miter lim="800000"/>
            <a:headEnd/>
            <a:tailEnd/>
          </a:ln>
          <a:effectLst/>
          <a:extLst/>
        </p:spPr>
        <p:txBody>
          <a:bodyPr wrap="none" anchor="ctr"/>
          <a:lstStyle/>
          <a:p>
            <a:pPr algn="ctr" eaLnBrk="1" hangingPunct="1"/>
            <a:endParaRPr lang="en-US" b="0"/>
          </a:p>
        </p:txBody>
      </p:sp>
      <p:sp>
        <p:nvSpPr>
          <p:cNvPr id="11273" name="Text Box 9"/>
          <p:cNvSpPr txBox="1">
            <a:spLocks noChangeArrowheads="1"/>
          </p:cNvSpPr>
          <p:nvPr/>
        </p:nvSpPr>
        <p:spPr bwMode="auto">
          <a:xfrm>
            <a:off x="3200400" y="1295400"/>
            <a:ext cx="2667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Past experience leads to expectation</a:t>
            </a:r>
          </a:p>
        </p:txBody>
      </p:sp>
      <p:sp>
        <p:nvSpPr>
          <p:cNvPr id="11274" name="Text Box 10"/>
          <p:cNvSpPr txBox="1">
            <a:spLocks noChangeArrowheads="1"/>
          </p:cNvSpPr>
          <p:nvPr/>
        </p:nvSpPr>
        <p:spPr bwMode="auto">
          <a:xfrm>
            <a:off x="685800" y="2909888"/>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Hear noise</a:t>
            </a:r>
          </a:p>
        </p:txBody>
      </p:sp>
      <p:sp>
        <p:nvSpPr>
          <p:cNvPr id="11282" name="AutoShape 18"/>
          <p:cNvSpPr>
            <a:spLocks noChangeArrowheads="1"/>
          </p:cNvSpPr>
          <p:nvPr/>
        </p:nvSpPr>
        <p:spPr bwMode="auto">
          <a:xfrm>
            <a:off x="6553200" y="3048001"/>
            <a:ext cx="609600" cy="717550"/>
          </a:xfrm>
          <a:prstGeom prst="downArrow">
            <a:avLst>
              <a:gd name="adj1" fmla="val 50000"/>
              <a:gd name="adj2" fmla="val 43164"/>
            </a:avLst>
          </a:prstGeom>
          <a:solidFill>
            <a:schemeClr val="bg1">
              <a:lumMod val="65000"/>
            </a:schemeClr>
          </a:solidFill>
          <a:ln w="9525">
            <a:noFill/>
            <a:miter lim="800000"/>
            <a:headEnd/>
            <a:tailEnd/>
          </a:ln>
          <a:effectLst/>
          <a:extLst/>
        </p:spPr>
        <p:txBody>
          <a:bodyPr vert="eaVert" wrap="none" anchor="ctr"/>
          <a:lstStyle/>
          <a:p>
            <a:endParaRPr lang="en-US"/>
          </a:p>
        </p:txBody>
      </p:sp>
      <p:sp>
        <p:nvSpPr>
          <p:cNvPr id="11283" name="Text Box 19"/>
          <p:cNvSpPr txBox="1">
            <a:spLocks noChangeArrowheads="1"/>
          </p:cNvSpPr>
          <p:nvPr/>
        </p:nvSpPr>
        <p:spPr bwMode="auto">
          <a:xfrm>
            <a:off x="7086600" y="3124200"/>
            <a:ext cx="205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Go to window </a:t>
            </a:r>
          </a:p>
          <a:p>
            <a:pPr eaLnBrk="1" hangingPunct="1"/>
            <a:r>
              <a:rPr lang="en-US" b="0"/>
              <a:t>to verify</a:t>
            </a:r>
          </a:p>
        </p:txBody>
      </p:sp>
      <p:sp>
        <p:nvSpPr>
          <p:cNvPr id="11284" name="AutoShape 20"/>
          <p:cNvSpPr>
            <a:spLocks noChangeArrowheads="1"/>
          </p:cNvSpPr>
          <p:nvPr/>
        </p:nvSpPr>
        <p:spPr bwMode="auto">
          <a:xfrm>
            <a:off x="3367088" y="4038600"/>
            <a:ext cx="1890712" cy="642873"/>
          </a:xfrm>
          <a:prstGeom prst="leftArrow">
            <a:avLst>
              <a:gd name="adj1" fmla="val 50000"/>
              <a:gd name="adj2" fmla="val 50126"/>
            </a:avLst>
          </a:prstGeom>
          <a:solidFill>
            <a:schemeClr val="bg1">
              <a:lumMod val="65000"/>
            </a:schemeClr>
          </a:solidFill>
          <a:ln w="9525">
            <a:noFill/>
            <a:miter lim="800000"/>
            <a:headEnd/>
            <a:tailEnd/>
          </a:ln>
          <a:effectLst/>
          <a:extLst/>
        </p:spPr>
        <p:txBody>
          <a:bodyPr wrap="none" anchor="ctr"/>
          <a:lstStyle/>
          <a:p>
            <a:endParaRPr lang="en-US"/>
          </a:p>
        </p:txBody>
      </p:sp>
      <p:sp>
        <p:nvSpPr>
          <p:cNvPr id="11285" name="Text Box 21"/>
          <p:cNvSpPr txBox="1">
            <a:spLocks noChangeArrowheads="1"/>
          </p:cNvSpPr>
          <p:nvPr/>
        </p:nvSpPr>
        <p:spPr bwMode="auto">
          <a:xfrm>
            <a:off x="1050925" y="5638800"/>
            <a:ext cx="74072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2400"/>
              <a:t>Only with empirical evidence, can we make and test predictions</a:t>
            </a:r>
          </a:p>
        </p:txBody>
      </p:sp>
      <p:sp>
        <p:nvSpPr>
          <p:cNvPr id="11286" name="Rectangle 22"/>
          <p:cNvSpPr>
            <a:spLocks noChangeArrowheads="1"/>
          </p:cNvSpPr>
          <p:nvPr/>
        </p:nvSpPr>
        <p:spPr bwMode="auto">
          <a:xfrm>
            <a:off x="3276600" y="3657600"/>
            <a:ext cx="2216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0"/>
              <a:t>Prediction was false</a:t>
            </a:r>
          </a:p>
        </p:txBody>
      </p:sp>
      <p:pic>
        <p:nvPicPr>
          <p:cNvPr id="2" name="Picture 1"/>
          <p:cNvPicPr>
            <a:picLocks noChangeAspect="1"/>
          </p:cNvPicPr>
          <p:nvPr/>
        </p:nvPicPr>
        <p:blipFill>
          <a:blip r:embed="rId5"/>
          <a:stretch>
            <a:fillRect/>
          </a:stretch>
        </p:blipFill>
        <p:spPr>
          <a:xfrm>
            <a:off x="6322860" y="3850279"/>
            <a:ext cx="1225131" cy="1830134"/>
          </a:xfrm>
          <a:prstGeom prst="rect">
            <a:avLst/>
          </a:prstGeom>
        </p:spPr>
      </p:pic>
      <p:pic>
        <p:nvPicPr>
          <p:cNvPr id="3" name="Picture 2" descr="MC900311932.WM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0" y="1296988"/>
            <a:ext cx="1828800" cy="1612900"/>
          </a:xfrm>
          <a:prstGeom prst="rect">
            <a:avLst/>
          </a:prstGeom>
        </p:spPr>
      </p:pic>
      <p:sp>
        <p:nvSpPr>
          <p:cNvPr id="15" name="TextBox 1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168756292"/>
      </p:ext>
    </p:extLst>
  </p:cSld>
  <p:clrMapOvr>
    <a:masterClrMapping/>
  </p:clrMapOvr>
  <p:transition xmlns:p14="http://schemas.microsoft.com/office/powerpoint/2010/main" advTm="26656"/>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err="1" smtClean="0"/>
              <a:t>Overdetermination</a:t>
            </a:r>
            <a:endParaRPr lang="en-US" dirty="0"/>
          </a:p>
        </p:txBody>
      </p:sp>
      <p:sp>
        <p:nvSpPr>
          <p:cNvPr id="3" name="Content Placeholder 2"/>
          <p:cNvSpPr>
            <a:spLocks noGrp="1"/>
          </p:cNvSpPr>
          <p:nvPr>
            <p:ph idx="1"/>
          </p:nvPr>
        </p:nvSpPr>
        <p:spPr/>
        <p:txBody>
          <a:bodyPr/>
          <a:lstStyle/>
          <a:p>
            <a:r>
              <a:rPr lang="en-US" dirty="0" smtClean="0"/>
              <a:t>Bob and Susie throwing rocks at glass bottle</a:t>
            </a:r>
          </a:p>
          <a:p>
            <a:r>
              <a:rPr lang="en-US" dirty="0" smtClean="0"/>
              <a:t>Rocks hit simultaneously, but Susie threw first</a:t>
            </a:r>
            <a:endParaRPr lang="en-US" dirty="0"/>
          </a:p>
        </p:txBody>
      </p:sp>
      <p:pic>
        <p:nvPicPr>
          <p:cNvPr id="4" name="Picture 6" descr="MCj011297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0" y="3886200"/>
            <a:ext cx="1600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838950" y="54102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Glass Breaks</a:t>
            </a:r>
          </a:p>
        </p:txBody>
      </p:sp>
      <p:sp>
        <p:nvSpPr>
          <p:cNvPr id="6" name="Oval 8"/>
          <p:cNvSpPr>
            <a:spLocks noChangeArrowheads="1"/>
          </p:cNvSpPr>
          <p:nvPr/>
        </p:nvSpPr>
        <p:spPr bwMode="auto">
          <a:xfrm>
            <a:off x="742950" y="35814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Susie Aims</a:t>
            </a:r>
          </a:p>
        </p:txBody>
      </p:sp>
      <p:sp>
        <p:nvSpPr>
          <p:cNvPr id="7" name="Oval 9"/>
          <p:cNvSpPr>
            <a:spLocks noChangeArrowheads="1"/>
          </p:cNvSpPr>
          <p:nvPr/>
        </p:nvSpPr>
        <p:spPr bwMode="auto">
          <a:xfrm>
            <a:off x="3333750" y="35814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Susie Throws</a:t>
            </a:r>
          </a:p>
        </p:txBody>
      </p:sp>
      <p:sp>
        <p:nvSpPr>
          <p:cNvPr id="8" name="Oval 10"/>
          <p:cNvSpPr>
            <a:spLocks noChangeArrowheads="1"/>
          </p:cNvSpPr>
          <p:nvPr/>
        </p:nvSpPr>
        <p:spPr bwMode="auto">
          <a:xfrm>
            <a:off x="4933950" y="48768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Bob Throws</a:t>
            </a:r>
          </a:p>
        </p:txBody>
      </p:sp>
      <p:sp>
        <p:nvSpPr>
          <p:cNvPr id="9" name="Oval 11"/>
          <p:cNvSpPr>
            <a:spLocks noChangeArrowheads="1"/>
          </p:cNvSpPr>
          <p:nvPr/>
        </p:nvSpPr>
        <p:spPr bwMode="auto">
          <a:xfrm>
            <a:off x="2038350" y="48768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Bob Aims</a:t>
            </a:r>
          </a:p>
        </p:txBody>
      </p:sp>
      <p:sp>
        <p:nvSpPr>
          <p:cNvPr id="10" name="Line 12"/>
          <p:cNvSpPr>
            <a:spLocks noChangeShapeType="1"/>
          </p:cNvSpPr>
          <p:nvPr/>
        </p:nvSpPr>
        <p:spPr bwMode="auto">
          <a:xfrm>
            <a:off x="4857750" y="4038600"/>
            <a:ext cx="205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3"/>
          <p:cNvSpPr>
            <a:spLocks noChangeShapeType="1"/>
          </p:cNvSpPr>
          <p:nvPr/>
        </p:nvSpPr>
        <p:spPr bwMode="auto">
          <a:xfrm>
            <a:off x="3562350" y="5334000"/>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4"/>
          <p:cNvSpPr>
            <a:spLocks noChangeShapeType="1"/>
          </p:cNvSpPr>
          <p:nvPr/>
        </p:nvSpPr>
        <p:spPr bwMode="auto">
          <a:xfrm>
            <a:off x="2266950" y="40386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5"/>
          <p:cNvSpPr>
            <a:spLocks noChangeShapeType="1"/>
          </p:cNvSpPr>
          <p:nvPr/>
        </p:nvSpPr>
        <p:spPr bwMode="auto">
          <a:xfrm flipV="1">
            <a:off x="6381750" y="4343400"/>
            <a:ext cx="5334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a:off x="590550" y="6019800"/>
            <a:ext cx="632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7"/>
          <p:cNvSpPr txBox="1">
            <a:spLocks noChangeArrowheads="1"/>
          </p:cNvSpPr>
          <p:nvPr/>
        </p:nvSpPr>
        <p:spPr bwMode="auto">
          <a:xfrm>
            <a:off x="666750" y="55626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Tree>
    <p:extLst>
      <p:ext uri="{BB962C8B-B14F-4D97-AF65-F5344CB8AC3E}">
        <p14:creationId xmlns:p14="http://schemas.microsoft.com/office/powerpoint/2010/main" val="19246019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Preemption</a:t>
            </a:r>
            <a:endParaRPr lang="en-US" dirty="0"/>
          </a:p>
        </p:txBody>
      </p:sp>
      <p:sp>
        <p:nvSpPr>
          <p:cNvPr id="3" name="Content Placeholder 2"/>
          <p:cNvSpPr>
            <a:spLocks noGrp="1"/>
          </p:cNvSpPr>
          <p:nvPr>
            <p:ph idx="1"/>
          </p:nvPr>
        </p:nvSpPr>
        <p:spPr/>
        <p:txBody>
          <a:bodyPr/>
          <a:lstStyle/>
          <a:p>
            <a:r>
              <a:rPr lang="en-US" dirty="0" smtClean="0"/>
              <a:t>Bob’s rock arrives first and breaks </a:t>
            </a:r>
            <a:r>
              <a:rPr lang="en-US" dirty="0"/>
              <a:t>g</a:t>
            </a:r>
            <a:r>
              <a:rPr lang="en-US" dirty="0" smtClean="0"/>
              <a:t>lass</a:t>
            </a:r>
          </a:p>
          <a:p>
            <a:r>
              <a:rPr lang="en-US" dirty="0" smtClean="0"/>
              <a:t>But Susie still threw first and has perfect aim (breaks glass with P=1)</a:t>
            </a:r>
            <a:endParaRPr lang="en-US" dirty="0"/>
          </a:p>
        </p:txBody>
      </p:sp>
      <p:pic>
        <p:nvPicPr>
          <p:cNvPr id="4" name="Picture 4" descr="MCj011297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724400"/>
            <a:ext cx="1600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858000" y="60198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Glass Breaks</a:t>
            </a:r>
          </a:p>
        </p:txBody>
      </p:sp>
      <p:sp>
        <p:nvSpPr>
          <p:cNvPr id="6" name="Oval 6"/>
          <p:cNvSpPr>
            <a:spLocks noChangeArrowheads="1"/>
          </p:cNvSpPr>
          <p:nvPr/>
        </p:nvSpPr>
        <p:spPr bwMode="auto">
          <a:xfrm>
            <a:off x="762000" y="41910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Susie Aims</a:t>
            </a:r>
          </a:p>
        </p:txBody>
      </p:sp>
      <p:sp>
        <p:nvSpPr>
          <p:cNvPr id="7" name="Oval 7"/>
          <p:cNvSpPr>
            <a:spLocks noChangeArrowheads="1"/>
          </p:cNvSpPr>
          <p:nvPr/>
        </p:nvSpPr>
        <p:spPr bwMode="auto">
          <a:xfrm>
            <a:off x="3352800" y="4191000"/>
            <a:ext cx="1524000" cy="914400"/>
          </a:xfrm>
          <a:prstGeom prst="ellipse">
            <a:avLst/>
          </a:prstGeom>
          <a:solidFill>
            <a:schemeClr val="accent2">
              <a:lumMod val="20000"/>
              <a:lumOff val="80000"/>
            </a:schemeClr>
          </a:solidFill>
          <a:ln w="9525">
            <a:noFill/>
            <a:round/>
            <a:headEnd/>
            <a:tailEnd/>
          </a:ln>
        </p:spPr>
        <p:txBody>
          <a:bodyPr wrap="none" anchor="ctr"/>
          <a:lstStyle/>
          <a:p>
            <a:pPr algn="ctr" eaLnBrk="1" hangingPunct="1"/>
            <a:r>
              <a:rPr lang="en-US" b="0" dirty="0">
                <a:solidFill>
                  <a:srgbClr val="000000"/>
                </a:solidFill>
              </a:rPr>
              <a:t>Susie Throws</a:t>
            </a:r>
          </a:p>
        </p:txBody>
      </p:sp>
      <p:sp>
        <p:nvSpPr>
          <p:cNvPr id="8" name="Oval 8"/>
          <p:cNvSpPr>
            <a:spLocks noChangeArrowheads="1"/>
          </p:cNvSpPr>
          <p:nvPr/>
        </p:nvSpPr>
        <p:spPr bwMode="auto">
          <a:xfrm>
            <a:off x="4953000" y="54864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Bob Throws</a:t>
            </a:r>
          </a:p>
        </p:txBody>
      </p:sp>
      <p:sp>
        <p:nvSpPr>
          <p:cNvPr id="9" name="Oval 9"/>
          <p:cNvSpPr>
            <a:spLocks noChangeArrowheads="1"/>
          </p:cNvSpPr>
          <p:nvPr/>
        </p:nvSpPr>
        <p:spPr bwMode="auto">
          <a:xfrm>
            <a:off x="2057400" y="54864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Bob Aims</a:t>
            </a:r>
          </a:p>
        </p:txBody>
      </p:sp>
      <p:sp>
        <p:nvSpPr>
          <p:cNvPr id="10" name="Line 10"/>
          <p:cNvSpPr>
            <a:spLocks noChangeShapeType="1"/>
          </p:cNvSpPr>
          <p:nvPr/>
        </p:nvSpPr>
        <p:spPr bwMode="auto">
          <a:xfrm>
            <a:off x="4876800" y="4648200"/>
            <a:ext cx="37338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p:cNvSpPr>
            <a:spLocks noChangeShapeType="1"/>
          </p:cNvSpPr>
          <p:nvPr/>
        </p:nvSpPr>
        <p:spPr bwMode="auto">
          <a:xfrm>
            <a:off x="3581400" y="5943600"/>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p:cNvSpPr>
            <a:spLocks noChangeShapeType="1"/>
          </p:cNvSpPr>
          <p:nvPr/>
        </p:nvSpPr>
        <p:spPr bwMode="auto">
          <a:xfrm>
            <a:off x="2286000" y="46482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3"/>
          <p:cNvSpPr>
            <a:spLocks noChangeShapeType="1"/>
          </p:cNvSpPr>
          <p:nvPr/>
        </p:nvSpPr>
        <p:spPr bwMode="auto">
          <a:xfrm flipV="1">
            <a:off x="6400800" y="5410200"/>
            <a:ext cx="609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4"/>
          <p:cNvSpPr>
            <a:spLocks noChangeShapeType="1"/>
          </p:cNvSpPr>
          <p:nvPr/>
        </p:nvSpPr>
        <p:spPr bwMode="auto">
          <a:xfrm>
            <a:off x="609600" y="6629400"/>
            <a:ext cx="632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5"/>
          <p:cNvSpPr txBox="1">
            <a:spLocks noChangeArrowheads="1"/>
          </p:cNvSpPr>
          <p:nvPr/>
        </p:nvSpPr>
        <p:spPr bwMode="auto">
          <a:xfrm>
            <a:off x="685800" y="61722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Tree>
    <p:extLst>
      <p:ext uri="{BB962C8B-B14F-4D97-AF65-F5344CB8AC3E}">
        <p14:creationId xmlns:p14="http://schemas.microsoft.com/office/powerpoint/2010/main" val="30639054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effect size</a:t>
            </a:r>
            <a:endParaRPr lang="en-US" dirty="0"/>
          </a:p>
        </p:txBody>
      </p:sp>
      <p:pic>
        <p:nvPicPr>
          <p:cNvPr id="4" name="Picture 3"/>
          <p:cNvPicPr>
            <a:picLocks noChangeAspect="1"/>
          </p:cNvPicPr>
          <p:nvPr/>
        </p:nvPicPr>
        <p:blipFill>
          <a:blip r:embed="rId3"/>
          <a:stretch>
            <a:fillRect/>
          </a:stretch>
        </p:blipFill>
        <p:spPr>
          <a:xfrm>
            <a:off x="2146300" y="1344856"/>
            <a:ext cx="4851400" cy="4622800"/>
          </a:xfrm>
          <a:prstGeom prst="rect">
            <a:avLst/>
          </a:prstGeom>
        </p:spPr>
      </p:pic>
      <p:sp>
        <p:nvSpPr>
          <p:cNvPr id="5" name="TextBox 4"/>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3581732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a:latin typeface="Arial" charset="0"/>
              </a:rPr>
              <a:t>Probability </a:t>
            </a:r>
            <a:r>
              <a:rPr lang="en-US" dirty="0" smtClean="0">
                <a:latin typeface="Arial" charset="0"/>
              </a:rPr>
              <a:t>trajectory</a:t>
            </a:r>
            <a:endParaRPr lang="en-US" dirty="0">
              <a:latin typeface="Arial" charset="0"/>
            </a:endParaRPr>
          </a:p>
        </p:txBody>
      </p:sp>
      <p:pic>
        <p:nvPicPr>
          <p:cNvPr id="43011"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057400"/>
            <a:ext cx="7010400" cy="2435225"/>
          </a:xfrm>
          <a:noFill/>
        </p:spPr>
      </p:pic>
      <p:pic>
        <p:nvPicPr>
          <p:cNvPr id="43012" name="Picture 7" descr="MCj0297725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9600" y="4419600"/>
            <a:ext cx="1862138"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1" descr="MCAN00718_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670425"/>
            <a:ext cx="14478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Line 12"/>
          <p:cNvSpPr>
            <a:spLocks noChangeShapeType="1"/>
          </p:cNvSpPr>
          <p:nvPr/>
        </p:nvSpPr>
        <p:spPr bwMode="auto">
          <a:xfrm flipH="1" flipV="1">
            <a:off x="3429000" y="4038600"/>
            <a:ext cx="99060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5" name="Line 13"/>
          <p:cNvSpPr>
            <a:spLocks noChangeShapeType="1"/>
          </p:cNvSpPr>
          <p:nvPr/>
        </p:nvSpPr>
        <p:spPr bwMode="auto">
          <a:xfrm flipV="1">
            <a:off x="2209800" y="3352800"/>
            <a:ext cx="7620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3016"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25146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Text Box 19"/>
          <p:cNvSpPr txBox="1">
            <a:spLocks noChangeArrowheads="1"/>
          </p:cNvSpPr>
          <p:nvPr/>
        </p:nvSpPr>
        <p:spPr bwMode="auto">
          <a:xfrm>
            <a:off x="8213725" y="3922713"/>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a:solidFill>
                  <a:schemeClr val="tx2"/>
                </a:solidFill>
              </a:rPr>
              <a:t>Y</a:t>
            </a:r>
          </a:p>
        </p:txBody>
      </p:sp>
      <p:sp>
        <p:nvSpPr>
          <p:cNvPr id="43018" name="Text Box 20"/>
          <p:cNvSpPr txBox="1">
            <a:spLocks noChangeArrowheads="1"/>
          </p:cNvSpPr>
          <p:nvPr/>
        </p:nvSpPr>
        <p:spPr bwMode="auto">
          <a:xfrm>
            <a:off x="4495800" y="6172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a:solidFill>
                  <a:schemeClr val="tx2"/>
                </a:solidFill>
              </a:rPr>
              <a:t>x</a:t>
            </a:r>
          </a:p>
        </p:txBody>
      </p:sp>
      <p:sp>
        <p:nvSpPr>
          <p:cNvPr id="43019" name="Text Box 21"/>
          <p:cNvSpPr txBox="1">
            <a:spLocks noChangeArrowheads="1"/>
          </p:cNvSpPr>
          <p:nvPr/>
        </p:nvSpPr>
        <p:spPr bwMode="auto">
          <a:xfrm>
            <a:off x="6156325" y="4760913"/>
            <a:ext cx="2759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endParaRPr lang="en-US"/>
          </a:p>
        </p:txBody>
      </p:sp>
      <p:sp>
        <p:nvSpPr>
          <p:cNvPr id="43020" name="Text Box 22"/>
          <p:cNvSpPr txBox="1">
            <a:spLocks noChangeArrowheads="1"/>
          </p:cNvSpPr>
          <p:nvPr/>
        </p:nvSpPr>
        <p:spPr bwMode="auto">
          <a:xfrm>
            <a:off x="6019800" y="5029200"/>
            <a:ext cx="29305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pPr>
              <a:buFontTx/>
              <a:buChar char="•"/>
            </a:pPr>
            <a:r>
              <a:rPr lang="en-US"/>
              <a:t>P(Y) changes at x</a:t>
            </a:r>
          </a:p>
          <a:p>
            <a:pPr>
              <a:buFontTx/>
              <a:buChar char="•"/>
            </a:pPr>
            <a:r>
              <a:rPr lang="en-US"/>
              <a:t>After x P(Y) is high</a:t>
            </a:r>
          </a:p>
          <a:p>
            <a:pPr>
              <a:buFontTx/>
              <a:buChar char="•"/>
            </a:pPr>
            <a:r>
              <a:rPr lang="en-US"/>
              <a:t>P is higher than before x</a:t>
            </a:r>
          </a:p>
          <a:p>
            <a:pPr>
              <a:buFontTx/>
              <a:buChar char="•"/>
            </a:pPr>
            <a:r>
              <a:rPr lang="en-US"/>
              <a:t>P remains high until y</a:t>
            </a:r>
          </a:p>
          <a:p>
            <a:pPr>
              <a:buFontTx/>
              <a:buChar char="•"/>
            </a:pPr>
            <a:endParaRPr lang="en-US"/>
          </a:p>
          <a:p>
            <a:r>
              <a:rPr lang="en-US"/>
              <a:t>Was Because Of!</a:t>
            </a:r>
          </a:p>
          <a:p>
            <a:endParaRPr lang="en-US"/>
          </a:p>
        </p:txBody>
      </p:sp>
    </p:spTree>
    <p:extLst>
      <p:ext uri="{BB962C8B-B14F-4D97-AF65-F5344CB8AC3E}">
        <p14:creationId xmlns:p14="http://schemas.microsoft.com/office/powerpoint/2010/main" val="1838775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Seatbelt </a:t>
            </a:r>
            <a:r>
              <a:rPr lang="en-US" i="1" dirty="0" smtClean="0"/>
              <a:t>should</a:t>
            </a:r>
            <a:r>
              <a:rPr lang="en-US" dirty="0" smtClean="0"/>
              <a:t> prevent death, but causes it</a:t>
            </a:r>
          </a:p>
          <a:p>
            <a:pPr marL="0" indent="0">
              <a:buNone/>
            </a:pPr>
            <a:endParaRPr lang="en-US" dirty="0" smtClean="0"/>
          </a:p>
        </p:txBody>
      </p:sp>
    </p:spTree>
    <p:extLst>
      <p:ext uri="{BB962C8B-B14F-4D97-AF65-F5344CB8AC3E}">
        <p14:creationId xmlns:p14="http://schemas.microsoft.com/office/powerpoint/2010/main" val="38355621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idx="1"/>
          </p:nvPr>
        </p:nvSpPr>
        <p:spPr/>
        <p:txBody>
          <a:bodyPr/>
          <a:lstStyle/>
          <a:p>
            <a:r>
              <a:rPr lang="en-US" dirty="0" smtClean="0"/>
              <a:t>Comparing Variables Systematically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3/10/16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185741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pic>
        <p:nvPicPr>
          <p:cNvPr id="3" name="Picture 2"/>
          <p:cNvPicPr>
            <a:picLocks noChangeAspect="1"/>
          </p:cNvPicPr>
          <p:nvPr/>
        </p:nvPicPr>
        <p:blipFill>
          <a:blip r:embed="rId3"/>
          <a:stretch>
            <a:fillRect/>
          </a:stretch>
        </p:blipFill>
        <p:spPr>
          <a:xfrm>
            <a:off x="0" y="1631950"/>
            <a:ext cx="9144000" cy="4670059"/>
          </a:xfrm>
          <a:prstGeom prst="rect">
            <a:avLst/>
          </a:prstGeom>
        </p:spPr>
      </p:pic>
      <p:sp>
        <p:nvSpPr>
          <p:cNvPr id="5" name="TextBox 4"/>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15362607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295400"/>
            <a:ext cx="9144000" cy="4249692"/>
          </a:xfrm>
          <a:prstGeom prst="rect">
            <a:avLst/>
          </a:prstGeom>
        </p:spPr>
      </p:pic>
      <p:sp>
        <p:nvSpPr>
          <p:cNvPr id="3" name="TextBox 2"/>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644500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rcRect l="-19871" r="-19871"/>
          <a:stretch>
            <a:fillRect/>
          </a:stretch>
        </p:blipFill>
        <p:spPr/>
      </p:pic>
      <p:sp>
        <p:nvSpPr>
          <p:cNvPr id="3" name="Rectangle 2"/>
          <p:cNvSpPr/>
          <p:nvPr/>
        </p:nvSpPr>
        <p:spPr>
          <a:xfrm>
            <a:off x="971550" y="6334780"/>
            <a:ext cx="7715250" cy="523220"/>
          </a:xfrm>
          <a:prstGeom prst="rect">
            <a:avLst/>
          </a:prstGeom>
        </p:spPr>
        <p:txBody>
          <a:bodyPr wrap="square">
            <a:spAutoFit/>
          </a:bodyPr>
          <a:lstStyle/>
          <a:p>
            <a:r>
              <a:rPr lang="en-US" sz="1400" dirty="0" err="1"/>
              <a:t>Leibovici</a:t>
            </a:r>
            <a:r>
              <a:rPr lang="en-US" sz="1400" dirty="0"/>
              <a:t>, L. (2001). Effects of remote, retroactive intercessory prayer on outcomes in patients with bloodstream infection: </a:t>
            </a:r>
            <a:r>
              <a:rPr lang="en-US" sz="1400" dirty="0" err="1"/>
              <a:t>Randomised</a:t>
            </a:r>
            <a:r>
              <a:rPr lang="en-US" sz="1400" dirty="0"/>
              <a:t> controlled trial. </a:t>
            </a:r>
            <a:r>
              <a:rPr lang="en-US" sz="1400" i="1" dirty="0" err="1"/>
              <a:t>Bmj</a:t>
            </a:r>
            <a:r>
              <a:rPr lang="en-US" sz="1400" dirty="0"/>
              <a:t>, </a:t>
            </a:r>
            <a:r>
              <a:rPr lang="en-US" sz="1400" i="1" dirty="0"/>
              <a:t>323</a:t>
            </a:r>
            <a:r>
              <a:rPr lang="en-US" sz="1400" dirty="0"/>
              <a:t>(7327), 1450-1451. </a:t>
            </a:r>
          </a:p>
        </p:txBody>
      </p:sp>
    </p:spTree>
    <p:extLst>
      <p:ext uri="{BB962C8B-B14F-4D97-AF65-F5344CB8AC3E}">
        <p14:creationId xmlns:p14="http://schemas.microsoft.com/office/powerpoint/2010/main" val="11486405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smtClean="0">
                <a:solidFill>
                  <a:schemeClr val="folHlink"/>
                </a:solidFill>
              </a:rPr>
              <a:t>correlation</a:t>
            </a:r>
            <a:r>
              <a:rPr lang="en-US" dirty="0" smtClean="0"/>
              <a:t> </a:t>
            </a:r>
            <a:r>
              <a:rPr lang="en-US" dirty="0"/>
              <a:t>analysis </a:t>
            </a:r>
            <a:r>
              <a:rPr lang="en-US" dirty="0" smtClean="0"/>
              <a:t>measures </a:t>
            </a:r>
            <a:r>
              <a:rPr lang="en-US" dirty="0" smtClean="0"/>
              <a:t>of association (relationship</a:t>
            </a:r>
            <a:r>
              <a:rPr lang="en-US" dirty="0"/>
              <a:t>)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lvl="1"/>
            <a:r>
              <a:rPr lang="en-US" dirty="0" smtClean="0"/>
              <a:t>Analysis techniques limited to </a:t>
            </a:r>
            <a:r>
              <a:rPr lang="en-US" i="1" dirty="0" smtClean="0"/>
              <a:t>linear </a:t>
            </a:r>
            <a:r>
              <a:rPr lang="en-US" dirty="0" smtClean="0"/>
              <a:t>relationships</a:t>
            </a:r>
          </a:p>
          <a:p>
            <a:pPr marL="0" indent="0" defTabSz="852488">
              <a:spcBef>
                <a:spcPct val="40000"/>
              </a:spcBef>
              <a:buNone/>
            </a:pPr>
            <a:endParaRPr lang="en-US" dirty="0" smtClean="0"/>
          </a:p>
        </p:txBody>
      </p:sp>
    </p:spTree>
    <p:extLst>
      <p:ext uri="{BB962C8B-B14F-4D97-AF65-F5344CB8AC3E}">
        <p14:creationId xmlns:p14="http://schemas.microsoft.com/office/powerpoint/2010/main" val="30594833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349754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txBox="1">
            <a:spLocks noGrp="1"/>
          </p:cNvSpPr>
          <p:nvPr/>
        </p:nvSpPr>
        <p:spPr bwMode="auto">
          <a:xfrm>
            <a:off x="7239000" y="65532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r"/>
            <a:fld id="{D4CE79DE-FBDC-0B41-99F1-6A46744DD191}" type="slidenum">
              <a:rPr lang="en-US" sz="1400">
                <a:solidFill>
                  <a:srgbClr val="E9DFB6"/>
                </a:solidFill>
                <a:cs typeface="ＭＳ Ｐゴシック" charset="0"/>
              </a:rPr>
              <a:pPr algn="r"/>
              <a:t>22</a:t>
            </a:fld>
            <a:endParaRPr lang="en-US" sz="1400" b="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dirty="0" smtClean="0">
                <a:latin typeface="Times New Roman" charset="0"/>
                <a:cs typeface="Times New Roman" charset="0"/>
              </a:rPr>
              <a:t>Sample Correlations</a:t>
            </a:r>
            <a:endParaRPr lang="en-US" dirty="0">
              <a:latin typeface="Times New Roman" charset="0"/>
              <a:cs typeface="Times New Roman" charset="0"/>
            </a:endParaRPr>
          </a:p>
        </p:txBody>
      </p:sp>
      <p:pic>
        <p:nvPicPr>
          <p:cNvPr id="40965" name="Picture 7" descr="Stats -- corrlations"/>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 y="2514600"/>
            <a:ext cx="78486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422767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smtClean="0"/>
              <a:t>Correlation Assumptions</a:t>
            </a:r>
            <a:endParaRPr lang="en-US" dirty="0"/>
          </a:p>
        </p:txBody>
      </p:sp>
      <p:sp>
        <p:nvSpPr>
          <p:cNvPr id="7171" name="Rectangle 3"/>
          <p:cNvSpPr>
            <a:spLocks noGrp="1" noChangeArrowheads="1"/>
          </p:cNvSpPr>
          <p:nvPr>
            <p:ph idx="1"/>
          </p:nvPr>
        </p:nvSpPr>
        <p:spPr>
          <a:xfrm>
            <a:off x="1128942" y="1288353"/>
            <a:ext cx="7761057" cy="4379976"/>
          </a:xfrm>
        </p:spPr>
        <p:txBody>
          <a:bodyPr/>
          <a:lstStyle/>
          <a:p>
            <a:pPr marL="0" indent="0">
              <a:buNone/>
            </a:pPr>
            <a:r>
              <a:rPr lang="en-US" dirty="0" smtClean="0"/>
              <a:t>Key Assumptions:</a:t>
            </a:r>
          </a:p>
          <a:p>
            <a:pPr marL="228600" lvl="1" indent="0">
              <a:buNone/>
            </a:pPr>
            <a:r>
              <a:rPr lang="en-US" dirty="0" smtClean="0"/>
              <a:t>X values are normally distributed </a:t>
            </a:r>
            <a:br>
              <a:rPr lang="en-US" dirty="0" smtClean="0"/>
            </a:br>
            <a:r>
              <a:rPr lang="en-US" dirty="0" smtClean="0"/>
              <a:t>within the population (for each Y)</a:t>
            </a:r>
          </a:p>
          <a:p>
            <a:pPr marL="228600" lvl="1" indent="0">
              <a:buNone/>
            </a:pPr>
            <a:r>
              <a:rPr lang="en-US" dirty="0" smtClean="0"/>
              <a:t>Y values are normally distributed </a:t>
            </a:r>
            <a:br>
              <a:rPr lang="en-US" dirty="0" smtClean="0"/>
            </a:br>
            <a:r>
              <a:rPr lang="en-US" dirty="0" smtClean="0"/>
              <a:t>within the population (for each X)</a:t>
            </a:r>
          </a:p>
          <a:p>
            <a:pPr marL="228600" lvl="1" indent="0">
              <a:buNone/>
            </a:pPr>
            <a:r>
              <a:rPr lang="en-US" dirty="0" smtClean="0"/>
              <a:t>X and Y have a linear relationship</a:t>
            </a:r>
          </a:p>
          <a:p>
            <a:pPr marL="228600" lvl="1" indent="0">
              <a:buNone/>
            </a:pPr>
            <a:r>
              <a:rPr lang="en-US" dirty="0" smtClean="0"/>
              <a:t>There are no significant </a:t>
            </a:r>
            <a:br>
              <a:rPr lang="en-US" dirty="0" smtClean="0"/>
            </a:br>
            <a:r>
              <a:rPr lang="en-US" dirty="0" smtClean="0"/>
              <a:t>outliers</a:t>
            </a:r>
          </a:p>
          <a:p>
            <a:pPr marL="228600" lvl="1" indent="0">
              <a:buNone/>
            </a:pPr>
            <a:r>
              <a:rPr lang="en-US" dirty="0" smtClean="0"/>
              <a:t>Scatter doesn’t vary over </a:t>
            </a:r>
            <a:br>
              <a:rPr lang="en-US" dirty="0" smtClean="0"/>
            </a:br>
            <a:r>
              <a:rPr lang="en-US" dirty="0" smtClean="0"/>
              <a:t>X or Y </a:t>
            </a:r>
            <a:endParaRPr lang="en-US" dirty="0"/>
          </a:p>
          <a:p>
            <a:pPr marL="0" indent="0" defTabSz="852488">
              <a:spcBef>
                <a:spcPct val="40000"/>
              </a:spcBef>
              <a:buNone/>
            </a:pPr>
            <a:endParaRPr lang="en-US" dirty="0" smtClean="0"/>
          </a:p>
        </p:txBody>
      </p:sp>
      <p:pic>
        <p:nvPicPr>
          <p:cNvPr id="2" name="Picture 1"/>
          <p:cNvPicPr>
            <a:picLocks noChangeAspect="1"/>
          </p:cNvPicPr>
          <p:nvPr/>
        </p:nvPicPr>
        <p:blipFill>
          <a:blip r:embed="rId2"/>
          <a:stretch>
            <a:fillRect/>
          </a:stretch>
        </p:blipFill>
        <p:spPr>
          <a:xfrm>
            <a:off x="5689600" y="2842868"/>
            <a:ext cx="3314700" cy="2668931"/>
          </a:xfrm>
          <a:prstGeom prst="rect">
            <a:avLst/>
          </a:prstGeom>
        </p:spPr>
      </p:pic>
    </p:spTree>
    <p:extLst>
      <p:ext uri="{BB962C8B-B14F-4D97-AF65-F5344CB8AC3E}">
        <p14:creationId xmlns:p14="http://schemas.microsoft.com/office/powerpoint/2010/main" val="32136264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Residual Analysis for Linearity</a:t>
            </a:r>
          </a:p>
        </p:txBody>
      </p:sp>
      <p:graphicFrame>
        <p:nvGraphicFramePr>
          <p:cNvPr id="69635" name="Object 3">
            <a:hlinkClick r:id="" action="ppaction://ole?verb=0"/>
          </p:cNvPr>
          <p:cNvGraphicFramePr>
            <a:graphicFrameLocks/>
          </p:cNvGraphicFramePr>
          <p:nvPr/>
        </p:nvGraphicFramePr>
        <p:xfrm>
          <a:off x="523875" y="5943600"/>
          <a:ext cx="533400" cy="533400"/>
        </p:xfrm>
        <a:graphic>
          <a:graphicData uri="http://schemas.openxmlformats.org/presentationml/2006/ole">
            <mc:AlternateContent xmlns:mc="http://schemas.openxmlformats.org/markup-compatibility/2006">
              <mc:Choice xmlns:v="urn:schemas-microsoft-com:vml" Requires="v">
                <p:oleObj spid="_x0000_s316494" name="Clip" r:id="rId3" imgW="1044360" imgH="1001520" progId="MS_ClipArt_Gallery.5">
                  <p:embed/>
                </p:oleObj>
              </mc:Choice>
              <mc:Fallback>
                <p:oleObj name="Clip" r:id="rId3" imgW="1044360" imgH="10015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59436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9636" name="Rectangle 4"/>
          <p:cNvSpPr>
            <a:spLocks noChangeArrowheads="1"/>
          </p:cNvSpPr>
          <p:nvPr/>
        </p:nvSpPr>
        <p:spPr bwMode="auto">
          <a:xfrm>
            <a:off x="1662113" y="5946775"/>
            <a:ext cx="1843087"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Not Linear</a:t>
            </a:r>
          </a:p>
        </p:txBody>
      </p:sp>
      <p:sp>
        <p:nvSpPr>
          <p:cNvPr id="69637" name="Rectangle 5"/>
          <p:cNvSpPr>
            <a:spLocks noChangeArrowheads="1"/>
          </p:cNvSpPr>
          <p:nvPr/>
        </p:nvSpPr>
        <p:spPr bwMode="auto">
          <a:xfrm>
            <a:off x="6272213" y="5946775"/>
            <a:ext cx="12620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Linear</a:t>
            </a:r>
          </a:p>
        </p:txBody>
      </p:sp>
      <p:sp>
        <p:nvSpPr>
          <p:cNvPr id="69638" name="Rectangle 6"/>
          <p:cNvSpPr>
            <a:spLocks noChangeArrowheads="1"/>
          </p:cNvSpPr>
          <p:nvPr/>
        </p:nvSpPr>
        <p:spPr bwMode="auto">
          <a:xfrm>
            <a:off x="5167313" y="5749926"/>
            <a:ext cx="130492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69639" name="Line 7"/>
          <p:cNvSpPr>
            <a:spLocks noChangeShapeType="1"/>
          </p:cNvSpPr>
          <p:nvPr/>
        </p:nvSpPr>
        <p:spPr bwMode="auto">
          <a:xfrm>
            <a:off x="752475" y="4576763"/>
            <a:ext cx="0" cy="1138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0" name="Line 8"/>
          <p:cNvSpPr>
            <a:spLocks noChangeShapeType="1"/>
          </p:cNvSpPr>
          <p:nvPr/>
        </p:nvSpPr>
        <p:spPr bwMode="auto">
          <a:xfrm>
            <a:off x="752475" y="5029200"/>
            <a:ext cx="3514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1" name="Arc 9"/>
          <p:cNvSpPr>
            <a:spLocks/>
          </p:cNvSpPr>
          <p:nvPr/>
        </p:nvSpPr>
        <p:spPr bwMode="auto">
          <a:xfrm rot="12394748">
            <a:off x="1117600" y="4222750"/>
            <a:ext cx="3024188" cy="1798638"/>
          </a:xfrm>
          <a:custGeom>
            <a:avLst/>
            <a:gdLst>
              <a:gd name="G0" fmla="+- 3578 0 0"/>
              <a:gd name="G1" fmla="+- 0 0 0"/>
              <a:gd name="G2" fmla="+- 21600 0 0"/>
              <a:gd name="T0" fmla="*/ 25178 w 25178"/>
              <a:gd name="T1" fmla="*/ 19 h 21600"/>
              <a:gd name="T2" fmla="*/ 0 w 25178"/>
              <a:gd name="T3" fmla="*/ 21302 h 21600"/>
              <a:gd name="T4" fmla="*/ 3578 w 25178"/>
              <a:gd name="T5" fmla="*/ 0 h 21600"/>
            </a:gdLst>
            <a:ahLst/>
            <a:cxnLst>
              <a:cxn ang="0">
                <a:pos x="T0" y="T1"/>
              </a:cxn>
              <a:cxn ang="0">
                <a:pos x="T2" y="T3"/>
              </a:cxn>
              <a:cxn ang="0">
                <a:pos x="T4" y="T5"/>
              </a:cxn>
            </a:cxnLst>
            <a:rect l="0" t="0" r="r" b="b"/>
            <a:pathLst>
              <a:path w="25178" h="21600" fill="none" extrusionOk="0">
                <a:moveTo>
                  <a:pt x="25177" y="18"/>
                </a:moveTo>
                <a:cubicBezTo>
                  <a:pt x="25167" y="11940"/>
                  <a:pt x="15499" y="21599"/>
                  <a:pt x="3578" y="21599"/>
                </a:cubicBezTo>
                <a:cubicBezTo>
                  <a:pt x="2379" y="21599"/>
                  <a:pt x="1182" y="21500"/>
                  <a:pt x="0" y="21301"/>
                </a:cubicBezTo>
              </a:path>
              <a:path w="25178" h="21600" stroke="0" extrusionOk="0">
                <a:moveTo>
                  <a:pt x="25177" y="18"/>
                </a:moveTo>
                <a:cubicBezTo>
                  <a:pt x="25167" y="11940"/>
                  <a:pt x="15499" y="21599"/>
                  <a:pt x="3578" y="21599"/>
                </a:cubicBezTo>
                <a:cubicBezTo>
                  <a:pt x="2379" y="21599"/>
                  <a:pt x="1182" y="21500"/>
                  <a:pt x="0" y="21301"/>
                </a:cubicBezTo>
                <a:lnTo>
                  <a:pt x="3578"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2" name="Arc 10"/>
          <p:cNvSpPr>
            <a:spLocks/>
          </p:cNvSpPr>
          <p:nvPr/>
        </p:nvSpPr>
        <p:spPr bwMode="auto">
          <a:xfrm rot="12394774">
            <a:off x="1295400" y="5059363"/>
            <a:ext cx="2835275" cy="1798637"/>
          </a:xfrm>
          <a:custGeom>
            <a:avLst/>
            <a:gdLst>
              <a:gd name="G0" fmla="+- 2009 0 0"/>
              <a:gd name="G1" fmla="+- 0 0 0"/>
              <a:gd name="G2" fmla="+- 21600 0 0"/>
              <a:gd name="T0" fmla="*/ 23609 w 23609"/>
              <a:gd name="T1" fmla="*/ 19 h 21600"/>
              <a:gd name="T2" fmla="*/ 0 w 23609"/>
              <a:gd name="T3" fmla="*/ 21506 h 21600"/>
              <a:gd name="T4" fmla="*/ 2009 w 23609"/>
              <a:gd name="T5" fmla="*/ 0 h 21600"/>
            </a:gdLst>
            <a:ahLst/>
            <a:cxnLst>
              <a:cxn ang="0">
                <a:pos x="T0" y="T1"/>
              </a:cxn>
              <a:cxn ang="0">
                <a:pos x="T2" y="T3"/>
              </a:cxn>
              <a:cxn ang="0">
                <a:pos x="T4" y="T5"/>
              </a:cxn>
            </a:cxnLst>
            <a:rect l="0" t="0" r="r" b="b"/>
            <a:pathLst>
              <a:path w="23609" h="21600" fill="none" extrusionOk="0">
                <a:moveTo>
                  <a:pt x="23608" y="18"/>
                </a:moveTo>
                <a:cubicBezTo>
                  <a:pt x="23598" y="11940"/>
                  <a:pt x="13930" y="21599"/>
                  <a:pt x="2009" y="21599"/>
                </a:cubicBezTo>
                <a:cubicBezTo>
                  <a:pt x="1338" y="21599"/>
                  <a:pt x="667" y="21568"/>
                  <a:pt x="-1" y="21506"/>
                </a:cubicBezTo>
              </a:path>
              <a:path w="23609" h="21600" stroke="0" extrusionOk="0">
                <a:moveTo>
                  <a:pt x="23608" y="18"/>
                </a:moveTo>
                <a:cubicBezTo>
                  <a:pt x="23598" y="11940"/>
                  <a:pt x="13930" y="21599"/>
                  <a:pt x="2009" y="21599"/>
                </a:cubicBezTo>
                <a:cubicBezTo>
                  <a:pt x="1338" y="21599"/>
                  <a:pt x="667" y="21568"/>
                  <a:pt x="-1" y="21506"/>
                </a:cubicBezTo>
                <a:lnTo>
                  <a:pt x="2009"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3" name="Oval 11"/>
          <p:cNvSpPr>
            <a:spLocks noChangeArrowheads="1"/>
          </p:cNvSpPr>
          <p:nvPr/>
        </p:nvSpPr>
        <p:spPr bwMode="auto">
          <a:xfrm>
            <a:off x="9810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4" name="Oval 12"/>
          <p:cNvSpPr>
            <a:spLocks noChangeArrowheads="1"/>
          </p:cNvSpPr>
          <p:nvPr/>
        </p:nvSpPr>
        <p:spPr bwMode="auto">
          <a:xfrm>
            <a:off x="12858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5" name="Oval 13"/>
          <p:cNvSpPr>
            <a:spLocks noChangeArrowheads="1"/>
          </p:cNvSpPr>
          <p:nvPr/>
        </p:nvSpPr>
        <p:spPr bwMode="auto">
          <a:xfrm>
            <a:off x="27336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6" name="Oval 14"/>
          <p:cNvSpPr>
            <a:spLocks noChangeArrowheads="1"/>
          </p:cNvSpPr>
          <p:nvPr/>
        </p:nvSpPr>
        <p:spPr bwMode="auto">
          <a:xfrm>
            <a:off x="2962275" y="4495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7" name="Oval 15"/>
          <p:cNvSpPr>
            <a:spLocks noChangeArrowheads="1"/>
          </p:cNvSpPr>
          <p:nvPr/>
        </p:nvSpPr>
        <p:spPr bwMode="auto">
          <a:xfrm>
            <a:off x="3267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8" name="Oval 16"/>
          <p:cNvSpPr>
            <a:spLocks noChangeArrowheads="1"/>
          </p:cNvSpPr>
          <p:nvPr/>
        </p:nvSpPr>
        <p:spPr bwMode="auto">
          <a:xfrm>
            <a:off x="1666875"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9" name="Oval 17"/>
          <p:cNvSpPr>
            <a:spLocks noChangeArrowheads="1"/>
          </p:cNvSpPr>
          <p:nvPr/>
        </p:nvSpPr>
        <p:spPr bwMode="auto">
          <a:xfrm>
            <a:off x="3352800"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0" name="Oval 18"/>
          <p:cNvSpPr>
            <a:spLocks noChangeArrowheads="1"/>
          </p:cNvSpPr>
          <p:nvPr/>
        </p:nvSpPr>
        <p:spPr bwMode="auto">
          <a:xfrm>
            <a:off x="35814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1" name="Oval 19"/>
          <p:cNvSpPr>
            <a:spLocks noChangeArrowheads="1"/>
          </p:cNvSpPr>
          <p:nvPr/>
        </p:nvSpPr>
        <p:spPr bwMode="auto">
          <a:xfrm>
            <a:off x="3581400"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2" name="Oval 20"/>
          <p:cNvSpPr>
            <a:spLocks noChangeArrowheads="1"/>
          </p:cNvSpPr>
          <p:nvPr/>
        </p:nvSpPr>
        <p:spPr bwMode="auto">
          <a:xfrm>
            <a:off x="3886200"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3" name="Oval 21"/>
          <p:cNvSpPr>
            <a:spLocks noChangeArrowheads="1"/>
          </p:cNvSpPr>
          <p:nvPr/>
        </p:nvSpPr>
        <p:spPr bwMode="auto">
          <a:xfrm>
            <a:off x="2962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4" name="Oval 22"/>
          <p:cNvSpPr>
            <a:spLocks noChangeArrowheads="1"/>
          </p:cNvSpPr>
          <p:nvPr/>
        </p:nvSpPr>
        <p:spPr bwMode="auto">
          <a:xfrm>
            <a:off x="22764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5" name="Oval 23"/>
          <p:cNvSpPr>
            <a:spLocks noChangeArrowheads="1"/>
          </p:cNvSpPr>
          <p:nvPr/>
        </p:nvSpPr>
        <p:spPr bwMode="auto">
          <a:xfrm>
            <a:off x="2505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6" name="Oval 24"/>
          <p:cNvSpPr>
            <a:spLocks noChangeArrowheads="1"/>
          </p:cNvSpPr>
          <p:nvPr/>
        </p:nvSpPr>
        <p:spPr bwMode="auto">
          <a:xfrm>
            <a:off x="2124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7" name="Oval 25"/>
          <p:cNvSpPr>
            <a:spLocks noChangeArrowheads="1"/>
          </p:cNvSpPr>
          <p:nvPr/>
        </p:nvSpPr>
        <p:spPr bwMode="auto">
          <a:xfrm>
            <a:off x="12096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8" name="Oval 26"/>
          <p:cNvSpPr>
            <a:spLocks noChangeArrowheads="1"/>
          </p:cNvSpPr>
          <p:nvPr/>
        </p:nvSpPr>
        <p:spPr bwMode="auto">
          <a:xfrm>
            <a:off x="1438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9" name="Oval 27"/>
          <p:cNvSpPr>
            <a:spLocks noChangeArrowheads="1"/>
          </p:cNvSpPr>
          <p:nvPr/>
        </p:nvSpPr>
        <p:spPr bwMode="auto">
          <a:xfrm>
            <a:off x="1743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0" name="Oval 28"/>
          <p:cNvSpPr>
            <a:spLocks noChangeArrowheads="1"/>
          </p:cNvSpPr>
          <p:nvPr/>
        </p:nvSpPr>
        <p:spPr bwMode="auto">
          <a:xfrm>
            <a:off x="2581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1" name="Oval 29"/>
          <p:cNvSpPr>
            <a:spLocks noChangeArrowheads="1"/>
          </p:cNvSpPr>
          <p:nvPr/>
        </p:nvSpPr>
        <p:spPr bwMode="auto">
          <a:xfrm>
            <a:off x="18192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2" name="Oval 30"/>
          <p:cNvSpPr>
            <a:spLocks noChangeArrowheads="1"/>
          </p:cNvSpPr>
          <p:nvPr/>
        </p:nvSpPr>
        <p:spPr bwMode="auto">
          <a:xfrm>
            <a:off x="4038600"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3" name="Oval 31"/>
          <p:cNvSpPr>
            <a:spLocks noChangeArrowheads="1"/>
          </p:cNvSpPr>
          <p:nvPr/>
        </p:nvSpPr>
        <p:spPr bwMode="auto">
          <a:xfrm>
            <a:off x="20478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4" name="Rectangle 32"/>
          <p:cNvSpPr>
            <a:spLocks noChangeArrowheads="1"/>
          </p:cNvSpPr>
          <p:nvPr/>
        </p:nvSpPr>
        <p:spPr bwMode="auto">
          <a:xfrm>
            <a:off x="4267200" y="4800600"/>
            <a:ext cx="3810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5" name="Rectangle 33"/>
          <p:cNvSpPr>
            <a:spLocks noChangeArrowheads="1"/>
          </p:cNvSpPr>
          <p:nvPr/>
        </p:nvSpPr>
        <p:spPr bwMode="auto">
          <a:xfrm rot="16200000">
            <a:off x="-1508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666" name="Line 34"/>
          <p:cNvSpPr>
            <a:spLocks noChangeShapeType="1"/>
          </p:cNvSpPr>
          <p:nvPr/>
        </p:nvSpPr>
        <p:spPr bwMode="auto">
          <a:xfrm>
            <a:off x="5172075" y="5033963"/>
            <a:ext cx="3505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7" name="Line 35"/>
          <p:cNvSpPr>
            <a:spLocks noChangeShapeType="1"/>
          </p:cNvSpPr>
          <p:nvPr/>
        </p:nvSpPr>
        <p:spPr bwMode="auto">
          <a:xfrm>
            <a:off x="5172075" y="4419600"/>
            <a:ext cx="0" cy="1295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8" name="Rectangle 36"/>
          <p:cNvSpPr>
            <a:spLocks noChangeArrowheads="1"/>
          </p:cNvSpPr>
          <p:nvPr/>
        </p:nvSpPr>
        <p:spPr bwMode="auto">
          <a:xfrm>
            <a:off x="8610600" y="4800600"/>
            <a:ext cx="4000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9" name="Line 37"/>
          <p:cNvSpPr>
            <a:spLocks noChangeShapeType="1"/>
          </p:cNvSpPr>
          <p:nvPr/>
        </p:nvSpPr>
        <p:spPr bwMode="auto">
          <a:xfrm>
            <a:off x="5214938" y="4576763"/>
            <a:ext cx="31956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0" name="Line 38"/>
          <p:cNvSpPr>
            <a:spLocks noChangeShapeType="1"/>
          </p:cNvSpPr>
          <p:nvPr/>
        </p:nvSpPr>
        <p:spPr bwMode="auto">
          <a:xfrm>
            <a:off x="5291138" y="5491163"/>
            <a:ext cx="31194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1" name="Oval 39"/>
          <p:cNvSpPr>
            <a:spLocks noChangeArrowheads="1"/>
          </p:cNvSpPr>
          <p:nvPr/>
        </p:nvSpPr>
        <p:spPr bwMode="auto">
          <a:xfrm>
            <a:off x="58578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2" name="Oval 40"/>
          <p:cNvSpPr>
            <a:spLocks noChangeArrowheads="1"/>
          </p:cNvSpPr>
          <p:nvPr/>
        </p:nvSpPr>
        <p:spPr bwMode="auto">
          <a:xfrm>
            <a:off x="55530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3" name="Oval 41"/>
          <p:cNvSpPr>
            <a:spLocks noChangeArrowheads="1"/>
          </p:cNvSpPr>
          <p:nvPr/>
        </p:nvSpPr>
        <p:spPr bwMode="auto">
          <a:xfrm>
            <a:off x="5172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4" name="Oval 42"/>
          <p:cNvSpPr>
            <a:spLocks noChangeArrowheads="1"/>
          </p:cNvSpPr>
          <p:nvPr/>
        </p:nvSpPr>
        <p:spPr bwMode="auto">
          <a:xfrm>
            <a:off x="53244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5" name="Oval 43"/>
          <p:cNvSpPr>
            <a:spLocks noChangeArrowheads="1"/>
          </p:cNvSpPr>
          <p:nvPr/>
        </p:nvSpPr>
        <p:spPr bwMode="auto">
          <a:xfrm>
            <a:off x="5248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6" name="Oval 44"/>
          <p:cNvSpPr>
            <a:spLocks noChangeArrowheads="1"/>
          </p:cNvSpPr>
          <p:nvPr/>
        </p:nvSpPr>
        <p:spPr bwMode="auto">
          <a:xfrm>
            <a:off x="62388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7" name="Oval 45"/>
          <p:cNvSpPr>
            <a:spLocks noChangeArrowheads="1"/>
          </p:cNvSpPr>
          <p:nvPr/>
        </p:nvSpPr>
        <p:spPr bwMode="auto">
          <a:xfrm>
            <a:off x="6238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8" name="Oval 46"/>
          <p:cNvSpPr>
            <a:spLocks noChangeArrowheads="1"/>
          </p:cNvSpPr>
          <p:nvPr/>
        </p:nvSpPr>
        <p:spPr bwMode="auto">
          <a:xfrm>
            <a:off x="5553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9" name="Oval 47"/>
          <p:cNvSpPr>
            <a:spLocks noChangeArrowheads="1"/>
          </p:cNvSpPr>
          <p:nvPr/>
        </p:nvSpPr>
        <p:spPr bwMode="auto">
          <a:xfrm>
            <a:off x="7000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0" name="Oval 48"/>
          <p:cNvSpPr>
            <a:spLocks noChangeArrowheads="1"/>
          </p:cNvSpPr>
          <p:nvPr/>
        </p:nvSpPr>
        <p:spPr bwMode="auto">
          <a:xfrm>
            <a:off x="65436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1" name="Oval 49"/>
          <p:cNvSpPr>
            <a:spLocks noChangeArrowheads="1"/>
          </p:cNvSpPr>
          <p:nvPr/>
        </p:nvSpPr>
        <p:spPr bwMode="auto">
          <a:xfrm>
            <a:off x="63912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2" name="Oval 50"/>
          <p:cNvSpPr>
            <a:spLocks noChangeArrowheads="1"/>
          </p:cNvSpPr>
          <p:nvPr/>
        </p:nvSpPr>
        <p:spPr bwMode="auto">
          <a:xfrm>
            <a:off x="5934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3" name="Oval 51"/>
          <p:cNvSpPr>
            <a:spLocks noChangeArrowheads="1"/>
          </p:cNvSpPr>
          <p:nvPr/>
        </p:nvSpPr>
        <p:spPr bwMode="auto">
          <a:xfrm>
            <a:off x="76866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4" name="Oval 52"/>
          <p:cNvSpPr>
            <a:spLocks noChangeArrowheads="1"/>
          </p:cNvSpPr>
          <p:nvPr/>
        </p:nvSpPr>
        <p:spPr bwMode="auto">
          <a:xfrm>
            <a:off x="70008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5" name="Oval 53"/>
          <p:cNvSpPr>
            <a:spLocks noChangeArrowheads="1"/>
          </p:cNvSpPr>
          <p:nvPr/>
        </p:nvSpPr>
        <p:spPr bwMode="auto">
          <a:xfrm>
            <a:off x="6696075" y="5033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6" name="Oval 54"/>
          <p:cNvSpPr>
            <a:spLocks noChangeArrowheads="1"/>
          </p:cNvSpPr>
          <p:nvPr/>
        </p:nvSpPr>
        <p:spPr bwMode="auto">
          <a:xfrm>
            <a:off x="7686675" y="5110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7" name="Oval 55"/>
          <p:cNvSpPr>
            <a:spLocks noChangeArrowheads="1"/>
          </p:cNvSpPr>
          <p:nvPr/>
        </p:nvSpPr>
        <p:spPr bwMode="auto">
          <a:xfrm>
            <a:off x="7153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8" name="Oval 56"/>
          <p:cNvSpPr>
            <a:spLocks noChangeArrowheads="1"/>
          </p:cNvSpPr>
          <p:nvPr/>
        </p:nvSpPr>
        <p:spPr bwMode="auto">
          <a:xfrm>
            <a:off x="7305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9" name="Oval 57"/>
          <p:cNvSpPr>
            <a:spLocks noChangeArrowheads="1"/>
          </p:cNvSpPr>
          <p:nvPr/>
        </p:nvSpPr>
        <p:spPr bwMode="auto">
          <a:xfrm>
            <a:off x="73818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0" name="Oval 58"/>
          <p:cNvSpPr>
            <a:spLocks noChangeArrowheads="1"/>
          </p:cNvSpPr>
          <p:nvPr/>
        </p:nvSpPr>
        <p:spPr bwMode="auto">
          <a:xfrm>
            <a:off x="8067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1" name="Oval 59"/>
          <p:cNvSpPr>
            <a:spLocks noChangeArrowheads="1"/>
          </p:cNvSpPr>
          <p:nvPr/>
        </p:nvSpPr>
        <p:spPr bwMode="auto">
          <a:xfrm>
            <a:off x="7915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2" name="Oval 60"/>
          <p:cNvSpPr>
            <a:spLocks noChangeArrowheads="1"/>
          </p:cNvSpPr>
          <p:nvPr/>
        </p:nvSpPr>
        <p:spPr bwMode="auto">
          <a:xfrm>
            <a:off x="8296275" y="4881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3" name="Oval 61"/>
          <p:cNvSpPr>
            <a:spLocks noChangeArrowheads="1"/>
          </p:cNvSpPr>
          <p:nvPr/>
        </p:nvSpPr>
        <p:spPr bwMode="auto">
          <a:xfrm>
            <a:off x="7915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4" name="Line 62"/>
          <p:cNvSpPr>
            <a:spLocks noChangeShapeType="1"/>
          </p:cNvSpPr>
          <p:nvPr/>
        </p:nvSpPr>
        <p:spPr bwMode="auto">
          <a:xfrm>
            <a:off x="752475" y="23669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5" name="Line 63"/>
          <p:cNvSpPr>
            <a:spLocks noChangeShapeType="1"/>
          </p:cNvSpPr>
          <p:nvPr/>
        </p:nvSpPr>
        <p:spPr bwMode="auto">
          <a:xfrm>
            <a:off x="7524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6" name="Line 64"/>
          <p:cNvSpPr>
            <a:spLocks noChangeShapeType="1"/>
          </p:cNvSpPr>
          <p:nvPr/>
        </p:nvSpPr>
        <p:spPr bwMode="auto">
          <a:xfrm flipV="1">
            <a:off x="752475" y="22860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7" name="Oval 65"/>
          <p:cNvSpPr>
            <a:spLocks noChangeArrowheads="1"/>
          </p:cNvSpPr>
          <p:nvPr/>
        </p:nvSpPr>
        <p:spPr bwMode="auto">
          <a:xfrm rot="-7282380">
            <a:off x="1133475" y="3581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8" name="Oval 66"/>
          <p:cNvSpPr>
            <a:spLocks noChangeArrowheads="1"/>
          </p:cNvSpPr>
          <p:nvPr/>
        </p:nvSpPr>
        <p:spPr bwMode="auto">
          <a:xfrm rot="-7282380">
            <a:off x="1514475" y="3429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9" name="Oval 67"/>
          <p:cNvSpPr>
            <a:spLocks noChangeArrowheads="1"/>
          </p:cNvSpPr>
          <p:nvPr/>
        </p:nvSpPr>
        <p:spPr bwMode="auto">
          <a:xfrm rot="-7282380">
            <a:off x="28860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0" name="Oval 68"/>
          <p:cNvSpPr>
            <a:spLocks noChangeArrowheads="1"/>
          </p:cNvSpPr>
          <p:nvPr/>
        </p:nvSpPr>
        <p:spPr bwMode="auto">
          <a:xfrm rot="-7282380">
            <a:off x="3114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1" name="Oval 69"/>
          <p:cNvSpPr>
            <a:spLocks noChangeArrowheads="1"/>
          </p:cNvSpPr>
          <p:nvPr/>
        </p:nvSpPr>
        <p:spPr bwMode="auto">
          <a:xfrm rot="-7282380">
            <a:off x="3581400"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2" name="Oval 70"/>
          <p:cNvSpPr>
            <a:spLocks noChangeArrowheads="1"/>
          </p:cNvSpPr>
          <p:nvPr/>
        </p:nvSpPr>
        <p:spPr bwMode="auto">
          <a:xfrm rot="-7282380">
            <a:off x="1819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3" name="Oval 71"/>
          <p:cNvSpPr>
            <a:spLocks noChangeArrowheads="1"/>
          </p:cNvSpPr>
          <p:nvPr/>
        </p:nvSpPr>
        <p:spPr bwMode="auto">
          <a:xfrm rot="-7282380">
            <a:off x="3419475"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4" name="Oval 72"/>
          <p:cNvSpPr>
            <a:spLocks noChangeArrowheads="1"/>
          </p:cNvSpPr>
          <p:nvPr/>
        </p:nvSpPr>
        <p:spPr bwMode="auto">
          <a:xfrm rot="-7282380">
            <a:off x="3810000"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5" name="Oval 73"/>
          <p:cNvSpPr>
            <a:spLocks noChangeArrowheads="1"/>
          </p:cNvSpPr>
          <p:nvPr/>
        </p:nvSpPr>
        <p:spPr bwMode="auto">
          <a:xfrm rot="-7282380">
            <a:off x="3810000"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6" name="Oval 74"/>
          <p:cNvSpPr>
            <a:spLocks noChangeArrowheads="1"/>
          </p:cNvSpPr>
          <p:nvPr/>
        </p:nvSpPr>
        <p:spPr bwMode="auto">
          <a:xfrm rot="-7282380">
            <a:off x="4114800"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7" name="Oval 75"/>
          <p:cNvSpPr>
            <a:spLocks noChangeArrowheads="1"/>
          </p:cNvSpPr>
          <p:nvPr/>
        </p:nvSpPr>
        <p:spPr bwMode="auto">
          <a:xfrm rot="-7282380">
            <a:off x="3276600"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8" name="Oval 76"/>
          <p:cNvSpPr>
            <a:spLocks noChangeArrowheads="1"/>
          </p:cNvSpPr>
          <p:nvPr/>
        </p:nvSpPr>
        <p:spPr bwMode="auto">
          <a:xfrm rot="-7282380">
            <a:off x="24288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9" name="Oval 77"/>
          <p:cNvSpPr>
            <a:spLocks noChangeArrowheads="1"/>
          </p:cNvSpPr>
          <p:nvPr/>
        </p:nvSpPr>
        <p:spPr bwMode="auto">
          <a:xfrm rot="-7282380">
            <a:off x="25812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0" name="Oval 78"/>
          <p:cNvSpPr>
            <a:spLocks noChangeArrowheads="1"/>
          </p:cNvSpPr>
          <p:nvPr/>
        </p:nvSpPr>
        <p:spPr bwMode="auto">
          <a:xfrm rot="-7282380">
            <a:off x="2286000"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1" name="Oval 79"/>
          <p:cNvSpPr>
            <a:spLocks noChangeArrowheads="1"/>
          </p:cNvSpPr>
          <p:nvPr/>
        </p:nvSpPr>
        <p:spPr bwMode="auto">
          <a:xfrm rot="-7282380">
            <a:off x="13620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2" name="Oval 80"/>
          <p:cNvSpPr>
            <a:spLocks noChangeArrowheads="1"/>
          </p:cNvSpPr>
          <p:nvPr/>
        </p:nvSpPr>
        <p:spPr bwMode="auto">
          <a:xfrm rot="-7282380">
            <a:off x="15906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3" name="Oval 81"/>
          <p:cNvSpPr>
            <a:spLocks noChangeArrowheads="1"/>
          </p:cNvSpPr>
          <p:nvPr/>
        </p:nvSpPr>
        <p:spPr bwMode="auto">
          <a:xfrm rot="-7282380">
            <a:off x="18954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4" name="Oval 82"/>
          <p:cNvSpPr>
            <a:spLocks noChangeArrowheads="1"/>
          </p:cNvSpPr>
          <p:nvPr/>
        </p:nvSpPr>
        <p:spPr bwMode="auto">
          <a:xfrm rot="-7282380">
            <a:off x="2733675"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5" name="Oval 83"/>
          <p:cNvSpPr>
            <a:spLocks noChangeArrowheads="1"/>
          </p:cNvSpPr>
          <p:nvPr/>
        </p:nvSpPr>
        <p:spPr bwMode="auto">
          <a:xfrm rot="-7282380">
            <a:off x="1971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6" name="Oval 84"/>
          <p:cNvSpPr>
            <a:spLocks noChangeArrowheads="1"/>
          </p:cNvSpPr>
          <p:nvPr/>
        </p:nvSpPr>
        <p:spPr bwMode="auto">
          <a:xfrm rot="-7282380">
            <a:off x="4191000"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7" name="Oval 85"/>
          <p:cNvSpPr>
            <a:spLocks noChangeArrowheads="1"/>
          </p:cNvSpPr>
          <p:nvPr/>
        </p:nvSpPr>
        <p:spPr bwMode="auto">
          <a:xfrm rot="-7282380">
            <a:off x="2200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8" name="Text Box 86"/>
          <p:cNvSpPr txBox="1">
            <a:spLocks noChangeArrowheads="1"/>
          </p:cNvSpPr>
          <p:nvPr/>
        </p:nvSpPr>
        <p:spPr bwMode="auto">
          <a:xfrm>
            <a:off x="5334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19" name="Rectangle 87"/>
          <p:cNvSpPr>
            <a:spLocks noChangeArrowheads="1"/>
          </p:cNvSpPr>
          <p:nvPr/>
        </p:nvSpPr>
        <p:spPr bwMode="auto">
          <a:xfrm>
            <a:off x="4038600" y="3657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20" name="Line 88"/>
          <p:cNvSpPr>
            <a:spLocks noChangeShapeType="1"/>
          </p:cNvSpPr>
          <p:nvPr/>
        </p:nvSpPr>
        <p:spPr bwMode="auto">
          <a:xfrm flipH="1">
            <a:off x="5105400" y="2325688"/>
            <a:ext cx="6350" cy="15605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1" name="Line 89"/>
          <p:cNvSpPr>
            <a:spLocks noChangeShapeType="1"/>
          </p:cNvSpPr>
          <p:nvPr/>
        </p:nvSpPr>
        <p:spPr bwMode="auto">
          <a:xfrm flipV="1">
            <a:off x="5111750" y="22447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2" name="Oval 90"/>
          <p:cNvSpPr>
            <a:spLocks noChangeArrowheads="1"/>
          </p:cNvSpPr>
          <p:nvPr/>
        </p:nvSpPr>
        <p:spPr bwMode="auto">
          <a:xfrm rot="-7282380">
            <a:off x="5172075" y="3505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3" name="Oval 91"/>
          <p:cNvSpPr>
            <a:spLocks noChangeArrowheads="1"/>
          </p:cNvSpPr>
          <p:nvPr/>
        </p:nvSpPr>
        <p:spPr bwMode="auto">
          <a:xfrm rot="-7282380">
            <a:off x="54006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4" name="Oval 92"/>
          <p:cNvSpPr>
            <a:spLocks noChangeArrowheads="1"/>
          </p:cNvSpPr>
          <p:nvPr/>
        </p:nvSpPr>
        <p:spPr bwMode="auto">
          <a:xfrm rot="-7282380">
            <a:off x="70770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5" name="Oval 93"/>
          <p:cNvSpPr>
            <a:spLocks noChangeArrowheads="1"/>
          </p:cNvSpPr>
          <p:nvPr/>
        </p:nvSpPr>
        <p:spPr bwMode="auto">
          <a:xfrm rot="-7282380">
            <a:off x="72294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6" name="Oval 94"/>
          <p:cNvSpPr>
            <a:spLocks noChangeArrowheads="1"/>
          </p:cNvSpPr>
          <p:nvPr/>
        </p:nvSpPr>
        <p:spPr bwMode="auto">
          <a:xfrm rot="-7282380">
            <a:off x="78390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7" name="Oval 95"/>
          <p:cNvSpPr>
            <a:spLocks noChangeArrowheads="1"/>
          </p:cNvSpPr>
          <p:nvPr/>
        </p:nvSpPr>
        <p:spPr bwMode="auto">
          <a:xfrm rot="-7282380">
            <a:off x="5629275"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8" name="Oval 96"/>
          <p:cNvSpPr>
            <a:spLocks noChangeArrowheads="1"/>
          </p:cNvSpPr>
          <p:nvPr/>
        </p:nvSpPr>
        <p:spPr bwMode="auto">
          <a:xfrm rot="-7282380">
            <a:off x="73818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9" name="Oval 97"/>
          <p:cNvSpPr>
            <a:spLocks noChangeArrowheads="1"/>
          </p:cNvSpPr>
          <p:nvPr/>
        </p:nvSpPr>
        <p:spPr bwMode="auto">
          <a:xfrm rot="-7282380">
            <a:off x="78390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0" name="Oval 98"/>
          <p:cNvSpPr>
            <a:spLocks noChangeArrowheads="1"/>
          </p:cNvSpPr>
          <p:nvPr/>
        </p:nvSpPr>
        <p:spPr bwMode="auto">
          <a:xfrm rot="-7282380">
            <a:off x="7991475" y="1939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1" name="Oval 99"/>
          <p:cNvSpPr>
            <a:spLocks noChangeArrowheads="1"/>
          </p:cNvSpPr>
          <p:nvPr/>
        </p:nvSpPr>
        <p:spPr bwMode="auto">
          <a:xfrm rot="-7282380">
            <a:off x="75342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2" name="Oval 100"/>
          <p:cNvSpPr>
            <a:spLocks noChangeArrowheads="1"/>
          </p:cNvSpPr>
          <p:nvPr/>
        </p:nvSpPr>
        <p:spPr bwMode="auto">
          <a:xfrm rot="-7282380">
            <a:off x="6467475"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3" name="Oval 101"/>
          <p:cNvSpPr>
            <a:spLocks noChangeArrowheads="1"/>
          </p:cNvSpPr>
          <p:nvPr/>
        </p:nvSpPr>
        <p:spPr bwMode="auto">
          <a:xfrm rot="-7282380">
            <a:off x="6543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4" name="Oval 102"/>
          <p:cNvSpPr>
            <a:spLocks noChangeArrowheads="1"/>
          </p:cNvSpPr>
          <p:nvPr/>
        </p:nvSpPr>
        <p:spPr bwMode="auto">
          <a:xfrm rot="-7282380">
            <a:off x="6162675"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5" name="Oval 103"/>
          <p:cNvSpPr>
            <a:spLocks noChangeArrowheads="1"/>
          </p:cNvSpPr>
          <p:nvPr/>
        </p:nvSpPr>
        <p:spPr bwMode="auto">
          <a:xfrm rot="-7282380">
            <a:off x="5248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6" name="Oval 104"/>
          <p:cNvSpPr>
            <a:spLocks noChangeArrowheads="1"/>
          </p:cNvSpPr>
          <p:nvPr/>
        </p:nvSpPr>
        <p:spPr bwMode="auto">
          <a:xfrm rot="-7282380">
            <a:off x="5553075"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7" name="Oval 105"/>
          <p:cNvSpPr>
            <a:spLocks noChangeArrowheads="1"/>
          </p:cNvSpPr>
          <p:nvPr/>
        </p:nvSpPr>
        <p:spPr bwMode="auto">
          <a:xfrm rot="-7282380">
            <a:off x="5857875" y="2930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69738" name="Oval 106"/>
          <p:cNvSpPr>
            <a:spLocks noChangeArrowheads="1"/>
          </p:cNvSpPr>
          <p:nvPr/>
        </p:nvSpPr>
        <p:spPr bwMode="auto">
          <a:xfrm rot="-7282380">
            <a:off x="67722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9" name="Oval 107"/>
          <p:cNvSpPr>
            <a:spLocks noChangeArrowheads="1"/>
          </p:cNvSpPr>
          <p:nvPr/>
        </p:nvSpPr>
        <p:spPr bwMode="auto">
          <a:xfrm rot="-7282380">
            <a:off x="62388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0" name="Oval 108"/>
          <p:cNvSpPr>
            <a:spLocks noChangeArrowheads="1"/>
          </p:cNvSpPr>
          <p:nvPr/>
        </p:nvSpPr>
        <p:spPr bwMode="auto">
          <a:xfrm rot="-7282380">
            <a:off x="82200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1" name="Oval 109"/>
          <p:cNvSpPr>
            <a:spLocks noChangeArrowheads="1"/>
          </p:cNvSpPr>
          <p:nvPr/>
        </p:nvSpPr>
        <p:spPr bwMode="auto">
          <a:xfrm rot="-7282380">
            <a:off x="6010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2" name="Oval 110"/>
          <p:cNvSpPr>
            <a:spLocks noChangeArrowheads="1"/>
          </p:cNvSpPr>
          <p:nvPr/>
        </p:nvSpPr>
        <p:spPr bwMode="auto">
          <a:xfrm rot="-7282380">
            <a:off x="83724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3" name="Text Box 111"/>
          <p:cNvSpPr txBox="1">
            <a:spLocks noChangeArrowheads="1"/>
          </p:cNvSpPr>
          <p:nvPr/>
        </p:nvSpPr>
        <p:spPr bwMode="auto">
          <a:xfrm>
            <a:off x="48768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44" name="Rectangle 112"/>
          <p:cNvSpPr>
            <a:spLocks noChangeArrowheads="1"/>
          </p:cNvSpPr>
          <p:nvPr/>
        </p:nvSpPr>
        <p:spPr bwMode="auto">
          <a:xfrm>
            <a:off x="8382000" y="3657600"/>
            <a:ext cx="3905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45" name="Line 113"/>
          <p:cNvSpPr>
            <a:spLocks noChangeShapeType="1"/>
          </p:cNvSpPr>
          <p:nvPr/>
        </p:nvSpPr>
        <p:spPr bwMode="auto">
          <a:xfrm>
            <a:off x="50958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6" name="Oval 114"/>
          <p:cNvSpPr>
            <a:spLocks noChangeArrowheads="1"/>
          </p:cNvSpPr>
          <p:nvPr/>
        </p:nvSpPr>
        <p:spPr bwMode="auto">
          <a:xfrm rot="-7282380">
            <a:off x="70770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7" name="Rectangle 115"/>
          <p:cNvSpPr>
            <a:spLocks noChangeArrowheads="1"/>
          </p:cNvSpPr>
          <p:nvPr/>
        </p:nvSpPr>
        <p:spPr bwMode="auto">
          <a:xfrm rot="16200000">
            <a:off x="42687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748" name="Line 116"/>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7"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14112335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90600" y="228600"/>
            <a:ext cx="7793038" cy="1066800"/>
          </a:xfrm>
        </p:spPr>
        <p:txBody>
          <a:bodyPr/>
          <a:lstStyle/>
          <a:p>
            <a:pPr>
              <a:lnSpc>
                <a:spcPct val="80000"/>
              </a:lnSpc>
            </a:pPr>
            <a:r>
              <a:rPr lang="en-US" dirty="0"/>
              <a:t>Residual Analysis for </a:t>
            </a:r>
            <a:br>
              <a:rPr lang="en-US" dirty="0"/>
            </a:br>
            <a:r>
              <a:rPr lang="en-US" dirty="0"/>
              <a:t>Constant </a:t>
            </a:r>
            <a:r>
              <a:rPr lang="en-US" dirty="0" smtClean="0"/>
              <a:t>Variance (Homoscedasticity) </a:t>
            </a:r>
            <a:endParaRPr lang="en-US" dirty="0"/>
          </a:p>
        </p:txBody>
      </p:sp>
      <p:graphicFrame>
        <p:nvGraphicFramePr>
          <p:cNvPr id="70659" name="Object 3">
            <a:hlinkClick r:id="" action="ppaction://ole?verb=0"/>
          </p:cNvPr>
          <p:cNvGraphicFramePr>
            <a:graphicFrameLocks/>
          </p:cNvGraphicFramePr>
          <p:nvPr/>
        </p:nvGraphicFramePr>
        <p:xfrm>
          <a:off x="452438" y="5715000"/>
          <a:ext cx="576262" cy="533400"/>
        </p:xfrm>
        <a:graphic>
          <a:graphicData uri="http://schemas.openxmlformats.org/presentationml/2006/ole">
            <mc:AlternateContent xmlns:mc="http://schemas.openxmlformats.org/markup-compatibility/2006">
              <mc:Choice xmlns:v="urn:schemas-microsoft-com:vml" Requires="v">
                <p:oleObj spid="_x0000_s317518" name="Clip" r:id="rId3" imgW="1031760" imgH="988920" progId="MS_ClipArt_Gallery.5">
                  <p:embed/>
                </p:oleObj>
              </mc:Choice>
              <mc:Fallback>
                <p:oleObj name="Clip" r:id="rId3" imgW="1031760" imgH="9889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5715000"/>
                        <a:ext cx="576262" cy="5334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0660" name="Rectangle 4"/>
          <p:cNvSpPr>
            <a:spLocks noChangeArrowheads="1"/>
          </p:cNvSpPr>
          <p:nvPr/>
        </p:nvSpPr>
        <p:spPr bwMode="auto">
          <a:xfrm>
            <a:off x="1138238" y="5791200"/>
            <a:ext cx="33575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Non-constant variance</a:t>
            </a:r>
          </a:p>
        </p:txBody>
      </p:sp>
      <p:sp>
        <p:nvSpPr>
          <p:cNvPr id="70661" name="Rectangle 5"/>
          <p:cNvSpPr>
            <a:spLocks noChangeArrowheads="1"/>
          </p:cNvSpPr>
          <p:nvPr/>
        </p:nvSpPr>
        <p:spPr bwMode="auto">
          <a:xfrm>
            <a:off x="4887981" y="5527675"/>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70662" name="Rectangle 6"/>
          <p:cNvSpPr>
            <a:spLocks noChangeArrowheads="1"/>
          </p:cNvSpPr>
          <p:nvPr/>
        </p:nvSpPr>
        <p:spPr bwMode="auto">
          <a:xfrm>
            <a:off x="5926071" y="5791200"/>
            <a:ext cx="2974975"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Constant variance</a:t>
            </a:r>
          </a:p>
        </p:txBody>
      </p:sp>
      <p:sp>
        <p:nvSpPr>
          <p:cNvPr id="70663" name="Line 7"/>
          <p:cNvSpPr>
            <a:spLocks noChangeShapeType="1"/>
          </p:cNvSpPr>
          <p:nvPr/>
        </p:nvSpPr>
        <p:spPr bwMode="auto">
          <a:xfrm>
            <a:off x="909638" y="4424363"/>
            <a:ext cx="0" cy="13668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4" name="Line 8"/>
          <p:cNvSpPr>
            <a:spLocks noChangeShapeType="1"/>
          </p:cNvSpPr>
          <p:nvPr/>
        </p:nvSpPr>
        <p:spPr bwMode="auto">
          <a:xfrm flipV="1">
            <a:off x="914400" y="5029200"/>
            <a:ext cx="3276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5" name="Line 9"/>
          <p:cNvSpPr>
            <a:spLocks noChangeShapeType="1"/>
          </p:cNvSpPr>
          <p:nvPr/>
        </p:nvSpPr>
        <p:spPr bwMode="auto">
          <a:xfrm flipV="1">
            <a:off x="1219200" y="4114800"/>
            <a:ext cx="2738438" cy="7572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6" name="Line 10"/>
          <p:cNvSpPr>
            <a:spLocks noChangeShapeType="1"/>
          </p:cNvSpPr>
          <p:nvPr/>
        </p:nvSpPr>
        <p:spPr bwMode="auto">
          <a:xfrm>
            <a:off x="1219200" y="5257800"/>
            <a:ext cx="2662238" cy="4524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7" name="Oval 11"/>
          <p:cNvSpPr>
            <a:spLocks noChangeArrowheads="1"/>
          </p:cNvSpPr>
          <p:nvPr/>
        </p:nvSpPr>
        <p:spPr bwMode="auto">
          <a:xfrm>
            <a:off x="1290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8" name="Oval 12"/>
          <p:cNvSpPr>
            <a:spLocks noChangeArrowheads="1"/>
          </p:cNvSpPr>
          <p:nvPr/>
        </p:nvSpPr>
        <p:spPr bwMode="auto">
          <a:xfrm>
            <a:off x="2509838" y="4610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9" name="Oval 13"/>
          <p:cNvSpPr>
            <a:spLocks noChangeArrowheads="1"/>
          </p:cNvSpPr>
          <p:nvPr/>
        </p:nvSpPr>
        <p:spPr bwMode="auto">
          <a:xfrm>
            <a:off x="15192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0" name="Oval 14"/>
          <p:cNvSpPr>
            <a:spLocks noChangeArrowheads="1"/>
          </p:cNvSpPr>
          <p:nvPr/>
        </p:nvSpPr>
        <p:spPr bwMode="auto">
          <a:xfrm>
            <a:off x="1671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1" name="Oval 15"/>
          <p:cNvSpPr>
            <a:spLocks noChangeArrowheads="1"/>
          </p:cNvSpPr>
          <p:nvPr/>
        </p:nvSpPr>
        <p:spPr bwMode="auto">
          <a:xfrm>
            <a:off x="2052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2" name="Oval 16"/>
          <p:cNvSpPr>
            <a:spLocks noChangeArrowheads="1"/>
          </p:cNvSpPr>
          <p:nvPr/>
        </p:nvSpPr>
        <p:spPr bwMode="auto">
          <a:xfrm>
            <a:off x="2128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3" name="Oval 17"/>
          <p:cNvSpPr>
            <a:spLocks noChangeArrowheads="1"/>
          </p:cNvSpPr>
          <p:nvPr/>
        </p:nvSpPr>
        <p:spPr bwMode="auto">
          <a:xfrm>
            <a:off x="2433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4" name="Oval 18"/>
          <p:cNvSpPr>
            <a:spLocks noChangeArrowheads="1"/>
          </p:cNvSpPr>
          <p:nvPr/>
        </p:nvSpPr>
        <p:spPr bwMode="auto">
          <a:xfrm>
            <a:off x="18240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5" name="Oval 19"/>
          <p:cNvSpPr>
            <a:spLocks noChangeArrowheads="1"/>
          </p:cNvSpPr>
          <p:nvPr/>
        </p:nvSpPr>
        <p:spPr bwMode="auto">
          <a:xfrm>
            <a:off x="37290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6" name="Oval 20"/>
          <p:cNvSpPr>
            <a:spLocks noChangeArrowheads="1"/>
          </p:cNvSpPr>
          <p:nvPr/>
        </p:nvSpPr>
        <p:spPr bwMode="auto">
          <a:xfrm>
            <a:off x="3043238" y="5372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7" name="Oval 21"/>
          <p:cNvSpPr>
            <a:spLocks noChangeArrowheads="1"/>
          </p:cNvSpPr>
          <p:nvPr/>
        </p:nvSpPr>
        <p:spPr bwMode="auto">
          <a:xfrm>
            <a:off x="3195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8" name="Oval 22"/>
          <p:cNvSpPr>
            <a:spLocks noChangeArrowheads="1"/>
          </p:cNvSpPr>
          <p:nvPr/>
        </p:nvSpPr>
        <p:spPr bwMode="auto">
          <a:xfrm>
            <a:off x="2967038" y="4457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9" name="Oval 23"/>
          <p:cNvSpPr>
            <a:spLocks noChangeArrowheads="1"/>
          </p:cNvSpPr>
          <p:nvPr/>
        </p:nvSpPr>
        <p:spPr bwMode="auto">
          <a:xfrm>
            <a:off x="28146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0" name="Oval 24"/>
          <p:cNvSpPr>
            <a:spLocks noChangeArrowheads="1"/>
          </p:cNvSpPr>
          <p:nvPr/>
        </p:nvSpPr>
        <p:spPr bwMode="auto">
          <a:xfrm>
            <a:off x="27384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1" name="Oval 25"/>
          <p:cNvSpPr>
            <a:spLocks noChangeArrowheads="1"/>
          </p:cNvSpPr>
          <p:nvPr/>
        </p:nvSpPr>
        <p:spPr bwMode="auto">
          <a:xfrm>
            <a:off x="2509838" y="5219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2" name="Oval 26"/>
          <p:cNvSpPr>
            <a:spLocks noChangeArrowheads="1"/>
          </p:cNvSpPr>
          <p:nvPr/>
        </p:nvSpPr>
        <p:spPr bwMode="auto">
          <a:xfrm>
            <a:off x="3429000"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3" name="Oval 27"/>
          <p:cNvSpPr>
            <a:spLocks noChangeArrowheads="1"/>
          </p:cNvSpPr>
          <p:nvPr/>
        </p:nvSpPr>
        <p:spPr bwMode="auto">
          <a:xfrm>
            <a:off x="36528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4" name="Oval 28"/>
          <p:cNvSpPr>
            <a:spLocks noChangeArrowheads="1"/>
          </p:cNvSpPr>
          <p:nvPr/>
        </p:nvSpPr>
        <p:spPr bwMode="auto">
          <a:xfrm>
            <a:off x="35814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5" name="Oval 29"/>
          <p:cNvSpPr>
            <a:spLocks noChangeArrowheads="1"/>
          </p:cNvSpPr>
          <p:nvPr/>
        </p:nvSpPr>
        <p:spPr bwMode="auto">
          <a:xfrm>
            <a:off x="3576638" y="5448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6" name="Oval 30"/>
          <p:cNvSpPr>
            <a:spLocks noChangeArrowheads="1"/>
          </p:cNvSpPr>
          <p:nvPr/>
        </p:nvSpPr>
        <p:spPr bwMode="auto">
          <a:xfrm>
            <a:off x="3271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7" name="Rectangle 31"/>
          <p:cNvSpPr>
            <a:spLocks noChangeArrowheads="1"/>
          </p:cNvSpPr>
          <p:nvPr/>
        </p:nvSpPr>
        <p:spPr bwMode="auto">
          <a:xfrm>
            <a:off x="4114800" y="48006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88" name="Line 32"/>
          <p:cNvSpPr>
            <a:spLocks noChangeShapeType="1"/>
          </p:cNvSpPr>
          <p:nvPr/>
        </p:nvSpPr>
        <p:spPr bwMode="auto">
          <a:xfrm>
            <a:off x="5253038" y="5029200"/>
            <a:ext cx="32718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9" name="Line 33"/>
          <p:cNvSpPr>
            <a:spLocks noChangeShapeType="1"/>
          </p:cNvSpPr>
          <p:nvPr/>
        </p:nvSpPr>
        <p:spPr bwMode="auto">
          <a:xfrm>
            <a:off x="5253038" y="4391025"/>
            <a:ext cx="0" cy="13668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0" name="Rectangle 34"/>
          <p:cNvSpPr>
            <a:spLocks noChangeArrowheads="1"/>
          </p:cNvSpPr>
          <p:nvPr/>
        </p:nvSpPr>
        <p:spPr bwMode="auto">
          <a:xfrm>
            <a:off x="8458200" y="4800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91" name="Line 35"/>
          <p:cNvSpPr>
            <a:spLocks noChangeShapeType="1"/>
          </p:cNvSpPr>
          <p:nvPr/>
        </p:nvSpPr>
        <p:spPr bwMode="auto">
          <a:xfrm>
            <a:off x="5524500" y="45720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2" name="Line 36"/>
          <p:cNvSpPr>
            <a:spLocks noChangeShapeType="1"/>
          </p:cNvSpPr>
          <p:nvPr/>
        </p:nvSpPr>
        <p:spPr bwMode="auto">
          <a:xfrm>
            <a:off x="5524500" y="54102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3" name="Oval 37"/>
          <p:cNvSpPr>
            <a:spLocks noChangeArrowheads="1"/>
          </p:cNvSpPr>
          <p:nvPr/>
        </p:nvSpPr>
        <p:spPr bwMode="auto">
          <a:xfrm>
            <a:off x="5481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4" name="Oval 38"/>
          <p:cNvSpPr>
            <a:spLocks noChangeArrowheads="1"/>
          </p:cNvSpPr>
          <p:nvPr/>
        </p:nvSpPr>
        <p:spPr bwMode="auto">
          <a:xfrm>
            <a:off x="60912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5" name="Oval 39"/>
          <p:cNvSpPr>
            <a:spLocks noChangeArrowheads="1"/>
          </p:cNvSpPr>
          <p:nvPr/>
        </p:nvSpPr>
        <p:spPr bwMode="auto">
          <a:xfrm>
            <a:off x="5710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6" name="Oval 40"/>
          <p:cNvSpPr>
            <a:spLocks noChangeArrowheads="1"/>
          </p:cNvSpPr>
          <p:nvPr/>
        </p:nvSpPr>
        <p:spPr bwMode="auto">
          <a:xfrm>
            <a:off x="5862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7" name="Oval 41"/>
          <p:cNvSpPr>
            <a:spLocks noChangeArrowheads="1"/>
          </p:cNvSpPr>
          <p:nvPr/>
        </p:nvSpPr>
        <p:spPr bwMode="auto">
          <a:xfrm>
            <a:off x="53292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8" name="Oval 42"/>
          <p:cNvSpPr>
            <a:spLocks noChangeArrowheads="1"/>
          </p:cNvSpPr>
          <p:nvPr/>
        </p:nvSpPr>
        <p:spPr bwMode="auto">
          <a:xfrm>
            <a:off x="5481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9" name="Oval 43"/>
          <p:cNvSpPr>
            <a:spLocks noChangeArrowheads="1"/>
          </p:cNvSpPr>
          <p:nvPr/>
        </p:nvSpPr>
        <p:spPr bwMode="auto">
          <a:xfrm>
            <a:off x="73104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0" name="Oval 44"/>
          <p:cNvSpPr>
            <a:spLocks noChangeArrowheads="1"/>
          </p:cNvSpPr>
          <p:nvPr/>
        </p:nvSpPr>
        <p:spPr bwMode="auto">
          <a:xfrm>
            <a:off x="6319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1" name="Oval 45"/>
          <p:cNvSpPr>
            <a:spLocks noChangeArrowheads="1"/>
          </p:cNvSpPr>
          <p:nvPr/>
        </p:nvSpPr>
        <p:spPr bwMode="auto">
          <a:xfrm>
            <a:off x="64722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2" name="Oval 46"/>
          <p:cNvSpPr>
            <a:spLocks noChangeArrowheads="1"/>
          </p:cNvSpPr>
          <p:nvPr/>
        </p:nvSpPr>
        <p:spPr bwMode="auto">
          <a:xfrm>
            <a:off x="6700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3" name="Oval 47"/>
          <p:cNvSpPr>
            <a:spLocks noChangeArrowheads="1"/>
          </p:cNvSpPr>
          <p:nvPr/>
        </p:nvSpPr>
        <p:spPr bwMode="auto">
          <a:xfrm>
            <a:off x="69294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4" name="Oval 48"/>
          <p:cNvSpPr>
            <a:spLocks noChangeArrowheads="1"/>
          </p:cNvSpPr>
          <p:nvPr/>
        </p:nvSpPr>
        <p:spPr bwMode="auto">
          <a:xfrm>
            <a:off x="66246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5" name="Oval 49"/>
          <p:cNvSpPr>
            <a:spLocks noChangeArrowheads="1"/>
          </p:cNvSpPr>
          <p:nvPr/>
        </p:nvSpPr>
        <p:spPr bwMode="auto">
          <a:xfrm>
            <a:off x="7767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6" name="Oval 50"/>
          <p:cNvSpPr>
            <a:spLocks noChangeArrowheads="1"/>
          </p:cNvSpPr>
          <p:nvPr/>
        </p:nvSpPr>
        <p:spPr bwMode="auto">
          <a:xfrm>
            <a:off x="70056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7" name="Oval 51"/>
          <p:cNvSpPr>
            <a:spLocks noChangeArrowheads="1"/>
          </p:cNvSpPr>
          <p:nvPr/>
        </p:nvSpPr>
        <p:spPr bwMode="auto">
          <a:xfrm>
            <a:off x="7234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8" name="Oval 52"/>
          <p:cNvSpPr>
            <a:spLocks noChangeArrowheads="1"/>
          </p:cNvSpPr>
          <p:nvPr/>
        </p:nvSpPr>
        <p:spPr bwMode="auto">
          <a:xfrm>
            <a:off x="7767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9" name="Oval 53"/>
          <p:cNvSpPr>
            <a:spLocks noChangeArrowheads="1"/>
          </p:cNvSpPr>
          <p:nvPr/>
        </p:nvSpPr>
        <p:spPr bwMode="auto">
          <a:xfrm>
            <a:off x="75390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0" name="Oval 54"/>
          <p:cNvSpPr>
            <a:spLocks noChangeArrowheads="1"/>
          </p:cNvSpPr>
          <p:nvPr/>
        </p:nvSpPr>
        <p:spPr bwMode="auto">
          <a:xfrm>
            <a:off x="82248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1" name="Oval 55"/>
          <p:cNvSpPr>
            <a:spLocks noChangeArrowheads="1"/>
          </p:cNvSpPr>
          <p:nvPr/>
        </p:nvSpPr>
        <p:spPr bwMode="auto">
          <a:xfrm>
            <a:off x="7996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2" name="Oval 56"/>
          <p:cNvSpPr>
            <a:spLocks noChangeArrowheads="1"/>
          </p:cNvSpPr>
          <p:nvPr/>
        </p:nvSpPr>
        <p:spPr bwMode="auto">
          <a:xfrm>
            <a:off x="8377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3" name="Line 57"/>
          <p:cNvSpPr>
            <a:spLocks noChangeShapeType="1"/>
          </p:cNvSpPr>
          <p:nvPr/>
        </p:nvSpPr>
        <p:spPr bwMode="auto">
          <a:xfrm>
            <a:off x="909638" y="25193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4" name="Line 58"/>
          <p:cNvSpPr>
            <a:spLocks noChangeShapeType="1"/>
          </p:cNvSpPr>
          <p:nvPr/>
        </p:nvSpPr>
        <p:spPr bwMode="auto">
          <a:xfrm>
            <a:off x="909638" y="40386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5" name="Line 59"/>
          <p:cNvSpPr>
            <a:spLocks noChangeShapeType="1"/>
          </p:cNvSpPr>
          <p:nvPr/>
        </p:nvSpPr>
        <p:spPr bwMode="auto">
          <a:xfrm flipV="1">
            <a:off x="909638" y="24384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6" name="Oval 60"/>
          <p:cNvSpPr>
            <a:spLocks noChangeArrowheads="1"/>
          </p:cNvSpPr>
          <p:nvPr/>
        </p:nvSpPr>
        <p:spPr bwMode="auto">
          <a:xfrm rot="-7282380">
            <a:off x="12144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7" name="Oval 61"/>
          <p:cNvSpPr>
            <a:spLocks noChangeArrowheads="1"/>
          </p:cNvSpPr>
          <p:nvPr/>
        </p:nvSpPr>
        <p:spPr bwMode="auto">
          <a:xfrm rot="-7282380">
            <a:off x="1595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8" name="Oval 62"/>
          <p:cNvSpPr>
            <a:spLocks noChangeArrowheads="1"/>
          </p:cNvSpPr>
          <p:nvPr/>
        </p:nvSpPr>
        <p:spPr bwMode="auto">
          <a:xfrm rot="-7282380">
            <a:off x="28146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9" name="Oval 63"/>
          <p:cNvSpPr>
            <a:spLocks noChangeArrowheads="1"/>
          </p:cNvSpPr>
          <p:nvPr/>
        </p:nvSpPr>
        <p:spPr bwMode="auto">
          <a:xfrm rot="-7282380">
            <a:off x="3119438"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0" name="Oval 64"/>
          <p:cNvSpPr>
            <a:spLocks noChangeArrowheads="1"/>
          </p:cNvSpPr>
          <p:nvPr/>
        </p:nvSpPr>
        <p:spPr bwMode="auto">
          <a:xfrm rot="-7282380">
            <a:off x="3424238"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1" name="Oval 65"/>
          <p:cNvSpPr>
            <a:spLocks noChangeArrowheads="1"/>
          </p:cNvSpPr>
          <p:nvPr/>
        </p:nvSpPr>
        <p:spPr bwMode="auto">
          <a:xfrm rot="-7282380">
            <a:off x="19764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2" name="Oval 66"/>
          <p:cNvSpPr>
            <a:spLocks noChangeArrowheads="1"/>
          </p:cNvSpPr>
          <p:nvPr/>
        </p:nvSpPr>
        <p:spPr bwMode="auto">
          <a:xfrm rot="-7282380">
            <a:off x="33480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3" name="Oval 67"/>
          <p:cNvSpPr>
            <a:spLocks noChangeArrowheads="1"/>
          </p:cNvSpPr>
          <p:nvPr/>
        </p:nvSpPr>
        <p:spPr bwMode="auto">
          <a:xfrm rot="-7282380">
            <a:off x="3652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4" name="Oval 68"/>
          <p:cNvSpPr>
            <a:spLocks noChangeArrowheads="1"/>
          </p:cNvSpPr>
          <p:nvPr/>
        </p:nvSpPr>
        <p:spPr bwMode="auto">
          <a:xfrm rot="-7282380">
            <a:off x="3500438" y="167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5" name="Oval 69"/>
          <p:cNvSpPr>
            <a:spLocks noChangeArrowheads="1"/>
          </p:cNvSpPr>
          <p:nvPr/>
        </p:nvSpPr>
        <p:spPr bwMode="auto">
          <a:xfrm rot="-7282380">
            <a:off x="3652838"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6" name="Oval 70"/>
          <p:cNvSpPr>
            <a:spLocks noChangeArrowheads="1"/>
          </p:cNvSpPr>
          <p:nvPr/>
        </p:nvSpPr>
        <p:spPr bwMode="auto">
          <a:xfrm rot="-7282380">
            <a:off x="3195638"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7" name="Oval 71"/>
          <p:cNvSpPr>
            <a:spLocks noChangeArrowheads="1"/>
          </p:cNvSpPr>
          <p:nvPr/>
        </p:nvSpPr>
        <p:spPr bwMode="auto">
          <a:xfrm rot="-7282380">
            <a:off x="2509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8" name="Oval 72"/>
          <p:cNvSpPr>
            <a:spLocks noChangeArrowheads="1"/>
          </p:cNvSpPr>
          <p:nvPr/>
        </p:nvSpPr>
        <p:spPr bwMode="auto">
          <a:xfrm rot="-7282380">
            <a:off x="28146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9" name="Oval 73"/>
          <p:cNvSpPr>
            <a:spLocks noChangeArrowheads="1"/>
          </p:cNvSpPr>
          <p:nvPr/>
        </p:nvSpPr>
        <p:spPr bwMode="auto">
          <a:xfrm rot="-7282380">
            <a:off x="2433638"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0" name="Oval 74"/>
          <p:cNvSpPr>
            <a:spLocks noChangeArrowheads="1"/>
          </p:cNvSpPr>
          <p:nvPr/>
        </p:nvSpPr>
        <p:spPr bwMode="auto">
          <a:xfrm rot="-7282380">
            <a:off x="14430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1" name="Oval 75"/>
          <p:cNvSpPr>
            <a:spLocks noChangeArrowheads="1"/>
          </p:cNvSpPr>
          <p:nvPr/>
        </p:nvSpPr>
        <p:spPr bwMode="auto">
          <a:xfrm rot="-7282380">
            <a:off x="17478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2" name="Oval 76"/>
          <p:cNvSpPr>
            <a:spLocks noChangeArrowheads="1"/>
          </p:cNvSpPr>
          <p:nvPr/>
        </p:nvSpPr>
        <p:spPr bwMode="auto">
          <a:xfrm rot="-7282380">
            <a:off x="2128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3" name="Oval 77"/>
          <p:cNvSpPr>
            <a:spLocks noChangeArrowheads="1"/>
          </p:cNvSpPr>
          <p:nvPr/>
        </p:nvSpPr>
        <p:spPr bwMode="auto">
          <a:xfrm rot="-7282380">
            <a:off x="2738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4" name="Oval 78"/>
          <p:cNvSpPr>
            <a:spLocks noChangeArrowheads="1"/>
          </p:cNvSpPr>
          <p:nvPr/>
        </p:nvSpPr>
        <p:spPr bwMode="auto">
          <a:xfrm rot="-7282380">
            <a:off x="3805238"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5" name="Oval 79"/>
          <p:cNvSpPr>
            <a:spLocks noChangeArrowheads="1"/>
          </p:cNvSpPr>
          <p:nvPr/>
        </p:nvSpPr>
        <p:spPr bwMode="auto">
          <a:xfrm rot="-7282380">
            <a:off x="2357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6" name="Text Box 80"/>
          <p:cNvSpPr txBox="1">
            <a:spLocks noChangeArrowheads="1"/>
          </p:cNvSpPr>
          <p:nvPr/>
        </p:nvSpPr>
        <p:spPr bwMode="auto">
          <a:xfrm>
            <a:off x="685800" y="2057400"/>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37" name="Line 81"/>
          <p:cNvSpPr>
            <a:spLocks noChangeShapeType="1"/>
          </p:cNvSpPr>
          <p:nvPr/>
        </p:nvSpPr>
        <p:spPr bwMode="auto">
          <a:xfrm flipV="1">
            <a:off x="1214438" y="1752600"/>
            <a:ext cx="1905000" cy="15240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8" name="Line 82"/>
          <p:cNvSpPr>
            <a:spLocks noChangeShapeType="1"/>
          </p:cNvSpPr>
          <p:nvPr/>
        </p:nvSpPr>
        <p:spPr bwMode="auto">
          <a:xfrm flipV="1">
            <a:off x="1214438" y="3657600"/>
            <a:ext cx="2743200" cy="4763"/>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9" name="Rectangle 83"/>
          <p:cNvSpPr>
            <a:spLocks noChangeArrowheads="1"/>
          </p:cNvSpPr>
          <p:nvPr/>
        </p:nvSpPr>
        <p:spPr bwMode="auto">
          <a:xfrm>
            <a:off x="4191000" y="38100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0" name="Rectangle 84"/>
          <p:cNvSpPr>
            <a:spLocks noChangeArrowheads="1"/>
          </p:cNvSpPr>
          <p:nvPr/>
        </p:nvSpPr>
        <p:spPr bwMode="auto">
          <a:xfrm>
            <a:off x="8534400" y="37338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1" name="Line 85"/>
          <p:cNvSpPr>
            <a:spLocks noChangeShapeType="1"/>
          </p:cNvSpPr>
          <p:nvPr/>
        </p:nvSpPr>
        <p:spPr bwMode="auto">
          <a:xfrm flipH="1">
            <a:off x="5181600" y="2325688"/>
            <a:ext cx="11113" cy="16367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2" name="Line 86"/>
          <p:cNvSpPr>
            <a:spLocks noChangeShapeType="1"/>
          </p:cNvSpPr>
          <p:nvPr/>
        </p:nvSpPr>
        <p:spPr bwMode="auto">
          <a:xfrm flipV="1">
            <a:off x="5181600" y="3962400"/>
            <a:ext cx="3429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3" name="Line 87"/>
          <p:cNvSpPr>
            <a:spLocks noChangeShapeType="1"/>
          </p:cNvSpPr>
          <p:nvPr/>
        </p:nvSpPr>
        <p:spPr bwMode="auto">
          <a:xfrm flipV="1">
            <a:off x="5192713" y="23209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4" name="Oval 88"/>
          <p:cNvSpPr>
            <a:spLocks noChangeArrowheads="1"/>
          </p:cNvSpPr>
          <p:nvPr/>
        </p:nvSpPr>
        <p:spPr bwMode="auto">
          <a:xfrm rot="-7282380">
            <a:off x="5329238"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5" name="Oval 89"/>
          <p:cNvSpPr>
            <a:spLocks noChangeArrowheads="1"/>
          </p:cNvSpPr>
          <p:nvPr/>
        </p:nvSpPr>
        <p:spPr bwMode="auto">
          <a:xfrm rot="-7282380">
            <a:off x="5481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6" name="Oval 90"/>
          <p:cNvSpPr>
            <a:spLocks noChangeArrowheads="1"/>
          </p:cNvSpPr>
          <p:nvPr/>
        </p:nvSpPr>
        <p:spPr bwMode="auto">
          <a:xfrm rot="-7282380">
            <a:off x="7086600"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7" name="Oval 91"/>
          <p:cNvSpPr>
            <a:spLocks noChangeArrowheads="1"/>
          </p:cNvSpPr>
          <p:nvPr/>
        </p:nvSpPr>
        <p:spPr bwMode="auto">
          <a:xfrm rot="-7282380">
            <a:off x="77676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8" name="Oval 92"/>
          <p:cNvSpPr>
            <a:spLocks noChangeArrowheads="1"/>
          </p:cNvSpPr>
          <p:nvPr/>
        </p:nvSpPr>
        <p:spPr bwMode="auto">
          <a:xfrm rot="-7282380">
            <a:off x="5862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9" name="Oval 93"/>
          <p:cNvSpPr>
            <a:spLocks noChangeArrowheads="1"/>
          </p:cNvSpPr>
          <p:nvPr/>
        </p:nvSpPr>
        <p:spPr bwMode="auto">
          <a:xfrm rot="-7282380">
            <a:off x="7539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0" name="Oval 94"/>
          <p:cNvSpPr>
            <a:spLocks noChangeArrowheads="1"/>
          </p:cNvSpPr>
          <p:nvPr/>
        </p:nvSpPr>
        <p:spPr bwMode="auto">
          <a:xfrm rot="-7282380">
            <a:off x="7767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70751" name="Oval 95"/>
          <p:cNvSpPr>
            <a:spLocks noChangeArrowheads="1"/>
          </p:cNvSpPr>
          <p:nvPr/>
        </p:nvSpPr>
        <p:spPr bwMode="auto">
          <a:xfrm rot="-7282380">
            <a:off x="7935913"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2" name="Oval 96"/>
          <p:cNvSpPr>
            <a:spLocks noChangeArrowheads="1"/>
          </p:cNvSpPr>
          <p:nvPr/>
        </p:nvSpPr>
        <p:spPr bwMode="auto">
          <a:xfrm rot="-7282380">
            <a:off x="73104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3" name="Oval 97"/>
          <p:cNvSpPr>
            <a:spLocks noChangeArrowheads="1"/>
          </p:cNvSpPr>
          <p:nvPr/>
        </p:nvSpPr>
        <p:spPr bwMode="auto">
          <a:xfrm rot="-7282380">
            <a:off x="66246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4" name="Oval 98"/>
          <p:cNvSpPr>
            <a:spLocks noChangeArrowheads="1"/>
          </p:cNvSpPr>
          <p:nvPr/>
        </p:nvSpPr>
        <p:spPr bwMode="auto">
          <a:xfrm rot="-7282380">
            <a:off x="67008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5" name="Oval 99"/>
          <p:cNvSpPr>
            <a:spLocks noChangeArrowheads="1"/>
          </p:cNvSpPr>
          <p:nvPr/>
        </p:nvSpPr>
        <p:spPr bwMode="auto">
          <a:xfrm rot="-7282380">
            <a:off x="6396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6" name="Oval 100"/>
          <p:cNvSpPr>
            <a:spLocks noChangeArrowheads="1"/>
          </p:cNvSpPr>
          <p:nvPr/>
        </p:nvSpPr>
        <p:spPr bwMode="auto">
          <a:xfrm rot="-7282380">
            <a:off x="55578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7" name="Oval 101"/>
          <p:cNvSpPr>
            <a:spLocks noChangeArrowheads="1"/>
          </p:cNvSpPr>
          <p:nvPr/>
        </p:nvSpPr>
        <p:spPr bwMode="auto">
          <a:xfrm rot="-7282380">
            <a:off x="5710238"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8" name="Oval 102"/>
          <p:cNvSpPr>
            <a:spLocks noChangeArrowheads="1"/>
          </p:cNvSpPr>
          <p:nvPr/>
        </p:nvSpPr>
        <p:spPr bwMode="auto">
          <a:xfrm rot="-7282380">
            <a:off x="60912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9" name="Oval 103"/>
          <p:cNvSpPr>
            <a:spLocks noChangeArrowheads="1"/>
          </p:cNvSpPr>
          <p:nvPr/>
        </p:nvSpPr>
        <p:spPr bwMode="auto">
          <a:xfrm rot="-7282380">
            <a:off x="6929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0" name="Oval 104"/>
          <p:cNvSpPr>
            <a:spLocks noChangeArrowheads="1"/>
          </p:cNvSpPr>
          <p:nvPr/>
        </p:nvSpPr>
        <p:spPr bwMode="auto">
          <a:xfrm rot="-7282380">
            <a:off x="8224838" y="2625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1" name="Oval 105"/>
          <p:cNvSpPr>
            <a:spLocks noChangeArrowheads="1"/>
          </p:cNvSpPr>
          <p:nvPr/>
        </p:nvSpPr>
        <p:spPr bwMode="auto">
          <a:xfrm rot="-7282380">
            <a:off x="6243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2" name="Text Box 106"/>
          <p:cNvSpPr txBox="1">
            <a:spLocks noChangeArrowheads="1"/>
          </p:cNvSpPr>
          <p:nvPr/>
        </p:nvSpPr>
        <p:spPr bwMode="auto">
          <a:xfrm>
            <a:off x="4968875" y="1939925"/>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63" name="Oval 107"/>
          <p:cNvSpPr>
            <a:spLocks noChangeArrowheads="1"/>
          </p:cNvSpPr>
          <p:nvPr/>
        </p:nvSpPr>
        <p:spPr bwMode="auto">
          <a:xfrm rot="-7282380">
            <a:off x="80724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4" name="Line 108"/>
          <p:cNvSpPr>
            <a:spLocks noChangeShapeType="1"/>
          </p:cNvSpPr>
          <p:nvPr/>
        </p:nvSpPr>
        <p:spPr bwMode="auto">
          <a:xfrm flipV="1">
            <a:off x="5481638" y="1905000"/>
            <a:ext cx="2667000" cy="9144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5" name="Line 109"/>
          <p:cNvSpPr>
            <a:spLocks noChangeShapeType="1"/>
          </p:cNvSpPr>
          <p:nvPr/>
        </p:nvSpPr>
        <p:spPr bwMode="auto">
          <a:xfrm flipV="1">
            <a:off x="5634038" y="2971800"/>
            <a:ext cx="2667000" cy="8382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6" name="Rectangle 110"/>
          <p:cNvSpPr>
            <a:spLocks noChangeArrowheads="1"/>
          </p:cNvSpPr>
          <p:nvPr/>
        </p:nvSpPr>
        <p:spPr bwMode="auto">
          <a:xfrm rot="16200000">
            <a:off x="-746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7" name="Rectangle 111"/>
          <p:cNvSpPr>
            <a:spLocks noChangeArrowheads="1"/>
          </p:cNvSpPr>
          <p:nvPr/>
        </p:nvSpPr>
        <p:spPr bwMode="auto">
          <a:xfrm rot="16200000">
            <a:off x="43449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8" name="Line 112"/>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3"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38215114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7860" name="Object 4">
            <a:hlinkClick r:id="" action="ppaction://ole?verb=0"/>
          </p:cNvPr>
          <p:cNvGraphicFramePr>
            <a:graphicFrameLocks/>
          </p:cNvGraphicFramePr>
          <p:nvPr/>
        </p:nvGraphicFramePr>
        <p:xfrm>
          <a:off x="304800" y="1752600"/>
          <a:ext cx="1041400" cy="1003300"/>
        </p:xfrm>
        <a:graphic>
          <a:graphicData uri="http://schemas.openxmlformats.org/presentationml/2006/ole">
            <mc:AlternateContent xmlns:mc="http://schemas.openxmlformats.org/markup-compatibility/2006">
              <mc:Choice xmlns:v="urn:schemas-microsoft-com:vml" Requires="v">
                <p:oleObj spid="_x0000_s318542" name="Clip" r:id="rId4" imgW="780840" imgH="752400" progId="MS_ClipArt_Gallery.2">
                  <p:embed/>
                </p:oleObj>
              </mc:Choice>
              <mc:Fallback>
                <p:oleObj name="Clip" r:id="rId4" imgW="780840" imgH="75240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52600"/>
                        <a:ext cx="10414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17861" name="Rectangle 5"/>
          <p:cNvSpPr>
            <a:spLocks noChangeArrowheads="1"/>
          </p:cNvSpPr>
          <p:nvPr/>
        </p:nvSpPr>
        <p:spPr bwMode="auto">
          <a:xfrm>
            <a:off x="1143000" y="307975"/>
            <a:ext cx="6969125"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lnSpc>
                <a:spcPct val="80000"/>
              </a:lnSpc>
              <a:spcBef>
                <a:spcPct val="50000"/>
              </a:spcBef>
            </a:pPr>
            <a:r>
              <a:rPr lang="en-US" sz="4000" b="0" baseline="0">
                <a:solidFill>
                  <a:schemeClr val="tx2"/>
                </a:solidFill>
                <a:latin typeface="Arial" charset="0"/>
              </a:rPr>
              <a:t>Residual Analysis for Independence</a:t>
            </a:r>
          </a:p>
        </p:txBody>
      </p:sp>
      <p:sp>
        <p:nvSpPr>
          <p:cNvPr id="1017862" name="Rectangle 6"/>
          <p:cNvSpPr>
            <a:spLocks noChangeArrowheads="1"/>
          </p:cNvSpPr>
          <p:nvPr/>
        </p:nvSpPr>
        <p:spPr bwMode="auto">
          <a:xfrm>
            <a:off x="1379539" y="2058987"/>
            <a:ext cx="2760662" cy="4591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0488" tIns="44450" rIns="90488" bIns="44450">
            <a:spAutoFit/>
          </a:bodyPr>
          <a:lstStyle/>
          <a:p>
            <a:pPr>
              <a:spcBef>
                <a:spcPct val="50000"/>
              </a:spcBef>
            </a:pPr>
            <a:r>
              <a:rPr lang="en-US" sz="2400" baseline="0" dirty="0">
                <a:solidFill>
                  <a:schemeClr val="bg2"/>
                </a:solidFill>
                <a:latin typeface="Arial" charset="0"/>
              </a:rPr>
              <a:t>Not Independent</a:t>
            </a:r>
          </a:p>
        </p:txBody>
      </p:sp>
      <p:sp>
        <p:nvSpPr>
          <p:cNvPr id="1017863" name="Rectangle 7"/>
          <p:cNvSpPr>
            <a:spLocks noChangeArrowheads="1"/>
          </p:cNvSpPr>
          <p:nvPr/>
        </p:nvSpPr>
        <p:spPr bwMode="auto">
          <a:xfrm>
            <a:off x="5638800" y="2064062"/>
            <a:ext cx="2836863" cy="4540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a:spcBef>
                <a:spcPct val="50000"/>
              </a:spcBef>
            </a:pPr>
            <a:r>
              <a:rPr lang="en-US" sz="2400" baseline="0" dirty="0">
                <a:solidFill>
                  <a:schemeClr val="bg2"/>
                </a:solidFill>
                <a:latin typeface="Arial" charset="0"/>
              </a:rPr>
              <a:t>Independent</a:t>
            </a:r>
          </a:p>
        </p:txBody>
      </p:sp>
      <p:sp>
        <p:nvSpPr>
          <p:cNvPr id="1017864" name="Line 8"/>
          <p:cNvSpPr>
            <a:spLocks noChangeShapeType="1"/>
          </p:cNvSpPr>
          <p:nvPr/>
        </p:nvSpPr>
        <p:spPr bwMode="auto">
          <a:xfrm>
            <a:off x="1066800" y="294640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5" name="Line 9"/>
          <p:cNvSpPr>
            <a:spLocks noChangeShapeType="1"/>
          </p:cNvSpPr>
          <p:nvPr/>
        </p:nvSpPr>
        <p:spPr bwMode="auto">
          <a:xfrm>
            <a:off x="1066800" y="357505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6" name="Rectangle 10"/>
          <p:cNvSpPr>
            <a:spLocks noChangeArrowheads="1"/>
          </p:cNvSpPr>
          <p:nvPr/>
        </p:nvSpPr>
        <p:spPr bwMode="auto">
          <a:xfrm>
            <a:off x="4173538" y="3355975"/>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67" name="Line 11"/>
          <p:cNvSpPr>
            <a:spLocks noChangeShapeType="1"/>
          </p:cNvSpPr>
          <p:nvPr/>
        </p:nvSpPr>
        <p:spPr bwMode="auto">
          <a:xfrm flipV="1">
            <a:off x="1349375" y="2895600"/>
            <a:ext cx="25590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8" name="Line 12"/>
          <p:cNvSpPr>
            <a:spLocks noChangeShapeType="1"/>
          </p:cNvSpPr>
          <p:nvPr/>
        </p:nvSpPr>
        <p:spPr bwMode="auto">
          <a:xfrm flipV="1">
            <a:off x="1501775" y="3352800"/>
            <a:ext cx="24828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9" name="Oval 13"/>
          <p:cNvSpPr>
            <a:spLocks noChangeArrowheads="1"/>
          </p:cNvSpPr>
          <p:nvPr/>
        </p:nvSpPr>
        <p:spPr bwMode="auto">
          <a:xfrm>
            <a:off x="1600200" y="3540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0" name="Oval 14"/>
          <p:cNvSpPr>
            <a:spLocks noChangeArrowheads="1"/>
          </p:cNvSpPr>
          <p:nvPr/>
        </p:nvSpPr>
        <p:spPr bwMode="auto">
          <a:xfrm>
            <a:off x="1524000" y="3768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1" name="Oval 15"/>
          <p:cNvSpPr>
            <a:spLocks noChangeArrowheads="1"/>
          </p:cNvSpPr>
          <p:nvPr/>
        </p:nvSpPr>
        <p:spPr bwMode="auto">
          <a:xfrm>
            <a:off x="19050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2" name="Oval 16"/>
          <p:cNvSpPr>
            <a:spLocks noChangeArrowheads="1"/>
          </p:cNvSpPr>
          <p:nvPr/>
        </p:nvSpPr>
        <p:spPr bwMode="auto">
          <a:xfrm>
            <a:off x="1828800" y="3692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3" name="Oval 17"/>
          <p:cNvSpPr>
            <a:spLocks noChangeArrowheads="1"/>
          </p:cNvSpPr>
          <p:nvPr/>
        </p:nvSpPr>
        <p:spPr bwMode="auto">
          <a:xfrm>
            <a:off x="22098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4" name="Oval 18"/>
          <p:cNvSpPr>
            <a:spLocks noChangeArrowheads="1"/>
          </p:cNvSpPr>
          <p:nvPr/>
        </p:nvSpPr>
        <p:spPr bwMode="auto">
          <a:xfrm>
            <a:off x="1219200" y="3616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5" name="Oval 19"/>
          <p:cNvSpPr>
            <a:spLocks noChangeArrowheads="1"/>
          </p:cNvSpPr>
          <p:nvPr/>
        </p:nvSpPr>
        <p:spPr bwMode="auto">
          <a:xfrm>
            <a:off x="2971800"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6" name="Oval 20"/>
          <p:cNvSpPr>
            <a:spLocks noChangeArrowheads="1"/>
          </p:cNvSpPr>
          <p:nvPr/>
        </p:nvSpPr>
        <p:spPr bwMode="auto">
          <a:xfrm>
            <a:off x="2743200" y="3387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7" name="Oval 21"/>
          <p:cNvSpPr>
            <a:spLocks noChangeArrowheads="1"/>
          </p:cNvSpPr>
          <p:nvPr/>
        </p:nvSpPr>
        <p:spPr bwMode="auto">
          <a:xfrm>
            <a:off x="25146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8" name="Oval 22"/>
          <p:cNvSpPr>
            <a:spLocks noChangeArrowheads="1"/>
          </p:cNvSpPr>
          <p:nvPr/>
        </p:nvSpPr>
        <p:spPr bwMode="auto">
          <a:xfrm>
            <a:off x="3657600" y="3159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9" name="Oval 23"/>
          <p:cNvSpPr>
            <a:spLocks noChangeArrowheads="1"/>
          </p:cNvSpPr>
          <p:nvPr/>
        </p:nvSpPr>
        <p:spPr bwMode="auto">
          <a:xfrm>
            <a:off x="3352800"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0" name="Oval 24"/>
          <p:cNvSpPr>
            <a:spLocks noChangeArrowheads="1"/>
          </p:cNvSpPr>
          <p:nvPr/>
        </p:nvSpPr>
        <p:spPr bwMode="auto">
          <a:xfrm>
            <a:off x="32004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1" name="Oval 25"/>
          <p:cNvSpPr>
            <a:spLocks noChangeArrowheads="1"/>
          </p:cNvSpPr>
          <p:nvPr/>
        </p:nvSpPr>
        <p:spPr bwMode="auto">
          <a:xfrm>
            <a:off x="3886200" y="3006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2" name="Oval 26"/>
          <p:cNvSpPr>
            <a:spLocks noChangeArrowheads="1"/>
          </p:cNvSpPr>
          <p:nvPr/>
        </p:nvSpPr>
        <p:spPr bwMode="auto">
          <a:xfrm>
            <a:off x="5943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3" name="Line 27"/>
          <p:cNvSpPr>
            <a:spLocks noChangeShapeType="1"/>
          </p:cNvSpPr>
          <p:nvPr/>
        </p:nvSpPr>
        <p:spPr bwMode="auto">
          <a:xfrm>
            <a:off x="5257800" y="35623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4" name="Line 28"/>
          <p:cNvSpPr>
            <a:spLocks noChangeShapeType="1"/>
          </p:cNvSpPr>
          <p:nvPr/>
        </p:nvSpPr>
        <p:spPr bwMode="auto">
          <a:xfrm>
            <a:off x="5257800" y="41910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5" name="Rectangle 29"/>
          <p:cNvSpPr>
            <a:spLocks noChangeArrowheads="1"/>
          </p:cNvSpPr>
          <p:nvPr/>
        </p:nvSpPr>
        <p:spPr bwMode="auto">
          <a:xfrm>
            <a:off x="8288338" y="39624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86" name="Line 30"/>
          <p:cNvSpPr>
            <a:spLocks noChangeShapeType="1"/>
          </p:cNvSpPr>
          <p:nvPr/>
        </p:nvSpPr>
        <p:spPr bwMode="auto">
          <a:xfrm>
            <a:off x="5391150" y="37338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7" name="Line 31"/>
          <p:cNvSpPr>
            <a:spLocks noChangeShapeType="1"/>
          </p:cNvSpPr>
          <p:nvPr/>
        </p:nvSpPr>
        <p:spPr bwMode="auto">
          <a:xfrm>
            <a:off x="5391150" y="45720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8" name="Oval 32"/>
          <p:cNvSpPr>
            <a:spLocks noChangeArrowheads="1"/>
          </p:cNvSpPr>
          <p:nvPr/>
        </p:nvSpPr>
        <p:spPr bwMode="auto">
          <a:xfrm>
            <a:off x="59436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9" name="Oval 33"/>
          <p:cNvSpPr>
            <a:spLocks noChangeArrowheads="1"/>
          </p:cNvSpPr>
          <p:nvPr/>
        </p:nvSpPr>
        <p:spPr bwMode="auto">
          <a:xfrm>
            <a:off x="57150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0" name="Oval 34"/>
          <p:cNvSpPr>
            <a:spLocks noChangeArrowheads="1"/>
          </p:cNvSpPr>
          <p:nvPr/>
        </p:nvSpPr>
        <p:spPr bwMode="auto">
          <a:xfrm>
            <a:off x="5410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1" name="Oval 35"/>
          <p:cNvSpPr>
            <a:spLocks noChangeArrowheads="1"/>
          </p:cNvSpPr>
          <p:nvPr/>
        </p:nvSpPr>
        <p:spPr bwMode="auto">
          <a:xfrm>
            <a:off x="52578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2" name="Oval 36"/>
          <p:cNvSpPr>
            <a:spLocks noChangeArrowheads="1"/>
          </p:cNvSpPr>
          <p:nvPr/>
        </p:nvSpPr>
        <p:spPr bwMode="auto">
          <a:xfrm>
            <a:off x="5562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3" name="Oval 37"/>
          <p:cNvSpPr>
            <a:spLocks noChangeArrowheads="1"/>
          </p:cNvSpPr>
          <p:nvPr/>
        </p:nvSpPr>
        <p:spPr bwMode="auto">
          <a:xfrm>
            <a:off x="69342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4" name="Oval 38"/>
          <p:cNvSpPr>
            <a:spLocks noChangeArrowheads="1"/>
          </p:cNvSpPr>
          <p:nvPr/>
        </p:nvSpPr>
        <p:spPr bwMode="auto">
          <a:xfrm>
            <a:off x="6781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5" name="Oval 39"/>
          <p:cNvSpPr>
            <a:spLocks noChangeArrowheads="1"/>
          </p:cNvSpPr>
          <p:nvPr/>
        </p:nvSpPr>
        <p:spPr bwMode="auto">
          <a:xfrm>
            <a:off x="6629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6" name="Oval 40"/>
          <p:cNvSpPr>
            <a:spLocks noChangeArrowheads="1"/>
          </p:cNvSpPr>
          <p:nvPr/>
        </p:nvSpPr>
        <p:spPr bwMode="auto">
          <a:xfrm>
            <a:off x="6400800" y="4343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7" name="Oval 41"/>
          <p:cNvSpPr>
            <a:spLocks noChangeArrowheads="1"/>
          </p:cNvSpPr>
          <p:nvPr/>
        </p:nvSpPr>
        <p:spPr bwMode="auto">
          <a:xfrm>
            <a:off x="64770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8" name="Oval 42"/>
          <p:cNvSpPr>
            <a:spLocks noChangeArrowheads="1"/>
          </p:cNvSpPr>
          <p:nvPr/>
        </p:nvSpPr>
        <p:spPr bwMode="auto">
          <a:xfrm>
            <a:off x="61722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9" name="Oval 43"/>
          <p:cNvSpPr>
            <a:spLocks noChangeArrowheads="1"/>
          </p:cNvSpPr>
          <p:nvPr/>
        </p:nvSpPr>
        <p:spPr bwMode="auto">
          <a:xfrm>
            <a:off x="7543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0" name="Oval 44"/>
          <p:cNvSpPr>
            <a:spLocks noChangeArrowheads="1"/>
          </p:cNvSpPr>
          <p:nvPr/>
        </p:nvSpPr>
        <p:spPr bwMode="auto">
          <a:xfrm>
            <a:off x="7239000" y="4038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1" name="Oval 45"/>
          <p:cNvSpPr>
            <a:spLocks noChangeArrowheads="1"/>
          </p:cNvSpPr>
          <p:nvPr/>
        </p:nvSpPr>
        <p:spPr bwMode="auto">
          <a:xfrm>
            <a:off x="7010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2" name="Oval 46"/>
          <p:cNvSpPr>
            <a:spLocks noChangeArrowheads="1"/>
          </p:cNvSpPr>
          <p:nvPr/>
        </p:nvSpPr>
        <p:spPr bwMode="auto">
          <a:xfrm>
            <a:off x="78486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3" name="Oval 47"/>
          <p:cNvSpPr>
            <a:spLocks noChangeArrowheads="1"/>
          </p:cNvSpPr>
          <p:nvPr/>
        </p:nvSpPr>
        <p:spPr bwMode="auto">
          <a:xfrm>
            <a:off x="8001000" y="3733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4" name="Oval 48"/>
          <p:cNvSpPr>
            <a:spLocks noChangeArrowheads="1"/>
          </p:cNvSpPr>
          <p:nvPr/>
        </p:nvSpPr>
        <p:spPr bwMode="auto">
          <a:xfrm>
            <a:off x="7543800" y="3886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5" name="Oval 49"/>
          <p:cNvSpPr>
            <a:spLocks noChangeArrowheads="1"/>
          </p:cNvSpPr>
          <p:nvPr/>
        </p:nvSpPr>
        <p:spPr bwMode="auto">
          <a:xfrm>
            <a:off x="8077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6" name="Rectangle 50"/>
          <p:cNvSpPr>
            <a:spLocks noChangeArrowheads="1"/>
          </p:cNvSpPr>
          <p:nvPr/>
        </p:nvSpPr>
        <p:spPr bwMode="auto">
          <a:xfrm rot="16200000">
            <a:off x="77787" y="342106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7" name="Rectangle 51"/>
          <p:cNvSpPr>
            <a:spLocks noChangeArrowheads="1"/>
          </p:cNvSpPr>
          <p:nvPr/>
        </p:nvSpPr>
        <p:spPr bwMode="auto">
          <a:xfrm rot="16200000">
            <a:off x="4344987" y="4037013"/>
            <a:ext cx="1304925" cy="3937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8" name="Line 52"/>
          <p:cNvSpPr>
            <a:spLocks noChangeShapeType="1"/>
          </p:cNvSpPr>
          <p:nvPr/>
        </p:nvSpPr>
        <p:spPr bwMode="auto">
          <a:xfrm>
            <a:off x="1066800" y="48577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9" name="Line 53"/>
          <p:cNvSpPr>
            <a:spLocks noChangeShapeType="1"/>
          </p:cNvSpPr>
          <p:nvPr/>
        </p:nvSpPr>
        <p:spPr bwMode="auto">
          <a:xfrm>
            <a:off x="1066800" y="54864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0" name="Rectangle 54"/>
          <p:cNvSpPr>
            <a:spLocks noChangeArrowheads="1"/>
          </p:cNvSpPr>
          <p:nvPr/>
        </p:nvSpPr>
        <p:spPr bwMode="auto">
          <a:xfrm>
            <a:off x="4173538" y="52578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911" name="Oval 55"/>
          <p:cNvSpPr>
            <a:spLocks noChangeArrowheads="1"/>
          </p:cNvSpPr>
          <p:nvPr/>
        </p:nvSpPr>
        <p:spPr bwMode="auto">
          <a:xfrm>
            <a:off x="17526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2" name="Oval 56"/>
          <p:cNvSpPr>
            <a:spLocks noChangeArrowheads="1"/>
          </p:cNvSpPr>
          <p:nvPr/>
        </p:nvSpPr>
        <p:spPr bwMode="auto">
          <a:xfrm>
            <a:off x="1447800" y="5257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3" name="Oval 57"/>
          <p:cNvSpPr>
            <a:spLocks noChangeArrowheads="1"/>
          </p:cNvSpPr>
          <p:nvPr/>
        </p:nvSpPr>
        <p:spPr bwMode="auto">
          <a:xfrm>
            <a:off x="1905000" y="53752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4" name="Oval 58"/>
          <p:cNvSpPr>
            <a:spLocks noChangeArrowheads="1"/>
          </p:cNvSpPr>
          <p:nvPr/>
        </p:nvSpPr>
        <p:spPr bwMode="auto">
          <a:xfrm>
            <a:off x="21336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5" name="Oval 59"/>
          <p:cNvSpPr>
            <a:spLocks noChangeArrowheads="1"/>
          </p:cNvSpPr>
          <p:nvPr/>
        </p:nvSpPr>
        <p:spPr bwMode="auto">
          <a:xfrm>
            <a:off x="2362200" y="579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6" name="Oval 60"/>
          <p:cNvSpPr>
            <a:spLocks noChangeArrowheads="1"/>
          </p:cNvSpPr>
          <p:nvPr/>
        </p:nvSpPr>
        <p:spPr bwMode="auto">
          <a:xfrm>
            <a:off x="1219200" y="5527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7" name="Oval 61"/>
          <p:cNvSpPr>
            <a:spLocks noChangeArrowheads="1"/>
          </p:cNvSpPr>
          <p:nvPr/>
        </p:nvSpPr>
        <p:spPr bwMode="auto">
          <a:xfrm>
            <a:off x="2971800" y="5146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8" name="Oval 62"/>
          <p:cNvSpPr>
            <a:spLocks noChangeArrowheads="1"/>
          </p:cNvSpPr>
          <p:nvPr/>
        </p:nvSpPr>
        <p:spPr bwMode="auto">
          <a:xfrm>
            <a:off x="2743200" y="52990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9" name="Oval 63"/>
          <p:cNvSpPr>
            <a:spLocks noChangeArrowheads="1"/>
          </p:cNvSpPr>
          <p:nvPr/>
        </p:nvSpPr>
        <p:spPr bwMode="auto">
          <a:xfrm>
            <a:off x="25908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0" name="Oval 64"/>
          <p:cNvSpPr>
            <a:spLocks noChangeArrowheads="1"/>
          </p:cNvSpPr>
          <p:nvPr/>
        </p:nvSpPr>
        <p:spPr bwMode="auto">
          <a:xfrm>
            <a:off x="35814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1" name="Oval 65"/>
          <p:cNvSpPr>
            <a:spLocks noChangeArrowheads="1"/>
          </p:cNvSpPr>
          <p:nvPr/>
        </p:nvSpPr>
        <p:spPr bwMode="auto">
          <a:xfrm>
            <a:off x="3352800" y="548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2" name="Oval 66"/>
          <p:cNvSpPr>
            <a:spLocks noChangeArrowheads="1"/>
          </p:cNvSpPr>
          <p:nvPr/>
        </p:nvSpPr>
        <p:spPr bwMode="auto">
          <a:xfrm>
            <a:off x="3200400" y="52228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3" name="Oval 67"/>
          <p:cNvSpPr>
            <a:spLocks noChangeArrowheads="1"/>
          </p:cNvSpPr>
          <p:nvPr/>
        </p:nvSpPr>
        <p:spPr bwMode="auto">
          <a:xfrm>
            <a:off x="3886200" y="5562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4" name="Rectangle 68"/>
          <p:cNvSpPr>
            <a:spLocks noChangeArrowheads="1"/>
          </p:cNvSpPr>
          <p:nvPr/>
        </p:nvSpPr>
        <p:spPr bwMode="auto">
          <a:xfrm rot="16200000">
            <a:off x="77787" y="53324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25" name="Freeform 69"/>
          <p:cNvSpPr>
            <a:spLocks/>
          </p:cNvSpPr>
          <p:nvPr/>
        </p:nvSpPr>
        <p:spPr bwMode="auto">
          <a:xfrm>
            <a:off x="1116013" y="5003800"/>
            <a:ext cx="3303587" cy="657225"/>
          </a:xfrm>
          <a:custGeom>
            <a:avLst/>
            <a:gdLst>
              <a:gd name="T0" fmla="*/ 11 w 2081"/>
              <a:gd name="T1" fmla="*/ 388 h 414"/>
              <a:gd name="T2" fmla="*/ 65 w 2081"/>
              <a:gd name="T3" fmla="*/ 352 h 414"/>
              <a:gd name="T4" fmla="*/ 401 w 2081"/>
              <a:gd name="T5" fmla="*/ 16 h 414"/>
              <a:gd name="T6" fmla="*/ 833 w 2081"/>
              <a:gd name="T7" fmla="*/ 400 h 414"/>
              <a:gd name="T8" fmla="*/ 1217 w 2081"/>
              <a:gd name="T9" fmla="*/ 16 h 414"/>
              <a:gd name="T10" fmla="*/ 1697 w 2081"/>
              <a:gd name="T11" fmla="*/ 304 h 414"/>
              <a:gd name="T12" fmla="*/ 2081 w 2081"/>
              <a:gd name="T13" fmla="*/ 160 h 414"/>
            </a:gdLst>
            <a:ahLst/>
            <a:cxnLst>
              <a:cxn ang="0">
                <a:pos x="T0" y="T1"/>
              </a:cxn>
              <a:cxn ang="0">
                <a:pos x="T2" y="T3"/>
              </a:cxn>
              <a:cxn ang="0">
                <a:pos x="T4" y="T5"/>
              </a:cxn>
              <a:cxn ang="0">
                <a:pos x="T6" y="T7"/>
              </a:cxn>
              <a:cxn ang="0">
                <a:pos x="T8" y="T9"/>
              </a:cxn>
              <a:cxn ang="0">
                <a:pos x="T10" y="T11"/>
              </a:cxn>
              <a:cxn ang="0">
                <a:pos x="T12" y="T13"/>
              </a:cxn>
            </a:cxnLst>
            <a:rect l="0" t="0" r="r" b="b"/>
            <a:pathLst>
              <a:path w="2081" h="414">
                <a:moveTo>
                  <a:pt x="11" y="388"/>
                </a:moveTo>
                <a:cubicBezTo>
                  <a:pt x="20" y="381"/>
                  <a:pt x="0" y="414"/>
                  <a:pt x="65" y="352"/>
                </a:cubicBezTo>
                <a:cubicBezTo>
                  <a:pt x="130" y="290"/>
                  <a:pt x="273" y="8"/>
                  <a:pt x="401" y="16"/>
                </a:cubicBezTo>
                <a:cubicBezTo>
                  <a:pt x="529" y="24"/>
                  <a:pt x="697" y="400"/>
                  <a:pt x="833" y="400"/>
                </a:cubicBezTo>
                <a:cubicBezTo>
                  <a:pt x="969" y="400"/>
                  <a:pt x="1073" y="32"/>
                  <a:pt x="1217" y="16"/>
                </a:cubicBezTo>
                <a:cubicBezTo>
                  <a:pt x="1361" y="0"/>
                  <a:pt x="1553" y="280"/>
                  <a:pt x="1697" y="304"/>
                </a:cubicBezTo>
                <a:cubicBezTo>
                  <a:pt x="1841" y="328"/>
                  <a:pt x="2017" y="184"/>
                  <a:pt x="2081" y="160"/>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6" name="Freeform 70"/>
          <p:cNvSpPr>
            <a:spLocks/>
          </p:cNvSpPr>
          <p:nvPr/>
        </p:nvSpPr>
        <p:spPr bwMode="auto">
          <a:xfrm>
            <a:off x="1192213" y="5551488"/>
            <a:ext cx="3398837" cy="668337"/>
          </a:xfrm>
          <a:custGeom>
            <a:avLst/>
            <a:gdLst>
              <a:gd name="T0" fmla="*/ 11 w 2141"/>
              <a:gd name="T1" fmla="*/ 397 h 421"/>
              <a:gd name="T2" fmla="*/ 65 w 2141"/>
              <a:gd name="T3" fmla="*/ 359 h 421"/>
              <a:gd name="T4" fmla="*/ 401 w 2141"/>
              <a:gd name="T5" fmla="*/ 23 h 421"/>
              <a:gd name="T6" fmla="*/ 833 w 2141"/>
              <a:gd name="T7" fmla="*/ 407 h 421"/>
              <a:gd name="T8" fmla="*/ 1217 w 2141"/>
              <a:gd name="T9" fmla="*/ 23 h 421"/>
              <a:gd name="T10" fmla="*/ 1703 w 2141"/>
              <a:gd name="T11" fmla="*/ 271 h 421"/>
              <a:gd name="T12" fmla="*/ 2141 w 2141"/>
              <a:gd name="T13" fmla="*/ 79 h 421"/>
            </a:gdLst>
            <a:ahLst/>
            <a:cxnLst>
              <a:cxn ang="0">
                <a:pos x="T0" y="T1"/>
              </a:cxn>
              <a:cxn ang="0">
                <a:pos x="T2" y="T3"/>
              </a:cxn>
              <a:cxn ang="0">
                <a:pos x="T4" y="T5"/>
              </a:cxn>
              <a:cxn ang="0">
                <a:pos x="T6" y="T7"/>
              </a:cxn>
              <a:cxn ang="0">
                <a:pos x="T8" y="T9"/>
              </a:cxn>
              <a:cxn ang="0">
                <a:pos x="T10" y="T11"/>
              </a:cxn>
              <a:cxn ang="0">
                <a:pos x="T12" y="T13"/>
              </a:cxn>
            </a:cxnLst>
            <a:rect l="0" t="0" r="r" b="b"/>
            <a:pathLst>
              <a:path w="2141" h="421">
                <a:moveTo>
                  <a:pt x="11" y="397"/>
                </a:moveTo>
                <a:cubicBezTo>
                  <a:pt x="20" y="392"/>
                  <a:pt x="0" y="421"/>
                  <a:pt x="65" y="359"/>
                </a:cubicBezTo>
                <a:cubicBezTo>
                  <a:pt x="130" y="297"/>
                  <a:pt x="273" y="15"/>
                  <a:pt x="401" y="23"/>
                </a:cubicBezTo>
                <a:cubicBezTo>
                  <a:pt x="529" y="31"/>
                  <a:pt x="697" y="407"/>
                  <a:pt x="833" y="407"/>
                </a:cubicBezTo>
                <a:cubicBezTo>
                  <a:pt x="969" y="407"/>
                  <a:pt x="1072" y="46"/>
                  <a:pt x="1217" y="23"/>
                </a:cubicBezTo>
                <a:cubicBezTo>
                  <a:pt x="1362" y="0"/>
                  <a:pt x="1549" y="262"/>
                  <a:pt x="1703" y="271"/>
                </a:cubicBezTo>
                <a:cubicBezTo>
                  <a:pt x="1857" y="280"/>
                  <a:pt x="2050" y="119"/>
                  <a:pt x="2141" y="79"/>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7" name="Line 71"/>
          <p:cNvSpPr>
            <a:spLocks noChangeShapeType="1"/>
          </p:cNvSpPr>
          <p:nvPr/>
        </p:nvSpPr>
        <p:spPr bwMode="auto">
          <a:xfrm>
            <a:off x="47244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017928" name="Rectangle 72"/>
          <p:cNvSpPr>
            <a:spLocks noChangeArrowheads="1"/>
          </p:cNvSpPr>
          <p:nvPr/>
        </p:nvSpPr>
        <p:spPr bwMode="auto">
          <a:xfrm>
            <a:off x="4800600" y="1830387"/>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5400" b="0" baseline="0" dirty="0">
                <a:solidFill>
                  <a:srgbClr val="FF0000"/>
                </a:solidFill>
                <a:latin typeface="Wingdings" charset="0"/>
              </a:rPr>
              <a:t></a:t>
            </a:r>
          </a:p>
        </p:txBody>
      </p:sp>
      <p:sp>
        <p:nvSpPr>
          <p:cNvPr id="1017929"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463447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Fig 15-8.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4132" y="3035300"/>
            <a:ext cx="50069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The effect of outliers</a:t>
            </a:r>
            <a:endParaRPr lang="en-US" dirty="0"/>
          </a:p>
        </p:txBody>
      </p:sp>
      <p:sp>
        <p:nvSpPr>
          <p:cNvPr id="3" name="Content Placeholder 2"/>
          <p:cNvSpPr>
            <a:spLocks noGrp="1"/>
          </p:cNvSpPr>
          <p:nvPr>
            <p:ph idx="1"/>
          </p:nvPr>
        </p:nvSpPr>
        <p:spPr/>
        <p:txBody>
          <a:bodyPr/>
          <a:lstStyle/>
          <a:p>
            <a:pPr marL="0" indent="0">
              <a:buNone/>
              <a:defRPr/>
            </a:pPr>
            <a:r>
              <a:rPr lang="en-US" dirty="0" smtClean="0">
                <a:solidFill>
                  <a:srgbClr val="000000"/>
                </a:solidFill>
              </a:rPr>
              <a:t>One outlier changed </a:t>
            </a:r>
            <a:r>
              <a:rPr lang="en-US" dirty="0">
                <a:solidFill>
                  <a:srgbClr val="000000"/>
                </a:solidFill>
              </a:rPr>
              <a:t>the correlation from </a:t>
            </a:r>
            <a:r>
              <a:rPr lang="en-US" dirty="0" smtClean="0">
                <a:solidFill>
                  <a:srgbClr val="000000"/>
                </a:solidFill>
              </a:rPr>
              <a:t>-0.14 to 0.39!</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6499874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Pearson Correlation </a:t>
            </a:r>
            <a:r>
              <a:rPr lang="en-US" dirty="0"/>
              <a:t>Coefficient</a:t>
            </a:r>
          </a:p>
        </p:txBody>
      </p:sp>
      <p:sp>
        <p:nvSpPr>
          <p:cNvPr id="11267" name="Rectangle 3"/>
          <p:cNvSpPr>
            <a:spLocks noGrp="1" noChangeArrowheads="1"/>
          </p:cNvSpPr>
          <p:nvPr>
            <p:ph type="body" idx="1"/>
          </p:nvPr>
        </p:nvSpPr>
        <p:spPr>
          <a:xfrm>
            <a:off x="990600" y="1752600"/>
            <a:ext cx="7467600" cy="4114800"/>
          </a:xfrm>
        </p:spPr>
        <p:txBody>
          <a:bodyPr/>
          <a:lstStyle/>
          <a:p>
            <a:pPr marL="0" indent="0" defTabSz="852488">
              <a:buNone/>
            </a:pPr>
            <a:r>
              <a:rPr lang="en-US" dirty="0"/>
              <a:t>The </a:t>
            </a:r>
            <a:r>
              <a:rPr lang="en-US" i="1" dirty="0">
                <a:solidFill>
                  <a:schemeClr val="folHlink"/>
                </a:solidFill>
              </a:rPr>
              <a:t>population correlation coefficient  </a:t>
            </a:r>
            <a:r>
              <a:rPr lang="el-GR" dirty="0">
                <a:solidFill>
                  <a:schemeClr val="folHlink"/>
                </a:solidFill>
                <a:cs typeface="Arial" charset="0"/>
              </a:rPr>
              <a:t>ρ</a:t>
            </a:r>
            <a:r>
              <a:rPr lang="en-US" dirty="0"/>
              <a:t>  (rho) measures the strength of the association between the variables</a:t>
            </a:r>
          </a:p>
          <a:p>
            <a:pPr marL="320675" indent="-320675" defTabSz="852488"/>
            <a:endParaRPr lang="en-US" sz="1200" dirty="0"/>
          </a:p>
          <a:p>
            <a:pPr marL="0" indent="0" defTabSz="852488">
              <a:buNone/>
            </a:pPr>
            <a:r>
              <a:rPr lang="en-US" dirty="0"/>
              <a:t>The </a:t>
            </a:r>
            <a:r>
              <a:rPr lang="en-US" i="1" dirty="0">
                <a:solidFill>
                  <a:schemeClr val="folHlink"/>
                </a:solidFill>
              </a:rPr>
              <a:t>sample correlation coefficient  </a:t>
            </a:r>
            <a:r>
              <a:rPr lang="en-US" dirty="0">
                <a:solidFill>
                  <a:schemeClr val="folHlink"/>
                </a:solidFill>
              </a:rPr>
              <a:t>r</a:t>
            </a:r>
            <a:r>
              <a:rPr lang="en-US" dirty="0"/>
              <a:t>  is an estimate of  </a:t>
            </a:r>
            <a:r>
              <a:rPr lang="el-GR" dirty="0">
                <a:cs typeface="Arial" charset="0"/>
              </a:rPr>
              <a:t>ρ</a:t>
            </a:r>
            <a:r>
              <a:rPr lang="en-US" dirty="0"/>
              <a:t>  and is used to measure the strength of the </a:t>
            </a:r>
            <a:r>
              <a:rPr lang="en-US" i="1" dirty="0"/>
              <a:t>linear relationship </a:t>
            </a:r>
            <a:r>
              <a:rPr lang="en-US" dirty="0"/>
              <a:t>in the sample </a:t>
            </a:r>
            <a:r>
              <a:rPr lang="en-US" dirty="0" smtClean="0"/>
              <a:t>observations</a:t>
            </a:r>
          </a:p>
          <a:p>
            <a:pPr marL="320675" indent="-320675" defTabSz="852488"/>
            <a:endParaRPr lang="en-US" dirty="0"/>
          </a:p>
        </p:txBody>
      </p:sp>
      <p:sp>
        <p:nvSpPr>
          <p:cNvPr id="1126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230448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4089379603"/>
              </p:ext>
            </p:extLst>
          </p:nvPr>
        </p:nvGraphicFramePr>
        <p:xfrm>
          <a:off x="3581400" y="2133600"/>
          <a:ext cx="4191000" cy="1179513"/>
        </p:xfrm>
        <a:graphic>
          <a:graphicData uri="http://schemas.openxmlformats.org/presentationml/2006/ole">
            <mc:AlternateContent xmlns:mc="http://schemas.openxmlformats.org/markup-compatibility/2006">
              <mc:Choice xmlns:v="urn:schemas-microsoft-com:vml" Requires="v">
                <p:oleObj spid="_x0000_s319643" name="Equation" r:id="rId3" imgW="1892160" imgH="533160" progId="Equation.3">
                  <p:embed/>
                </p:oleObj>
              </mc:Choice>
              <mc:Fallback>
                <p:oleObj name="Equation" r:id="rId3" imgW="18921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133600"/>
                        <a:ext cx="4191000" cy="1179513"/>
                      </a:xfrm>
                      <a:prstGeom prst="rect">
                        <a:avLst/>
                      </a:prstGeom>
                      <a:noFill/>
                      <a:ln w="9525">
                        <a:noFill/>
                        <a:miter lim="800000"/>
                        <a:headEnd/>
                        <a:tailEnd/>
                      </a:ln>
                      <a:effectLst/>
                    </p:spPr>
                  </p:pic>
                </p:oleObj>
              </mc:Fallback>
            </mc:AlternateContent>
          </a:graphicData>
        </a:graphic>
      </p:graphicFrame>
      <p:sp>
        <p:nvSpPr>
          <p:cNvPr id="14340" name="Rectangle 4"/>
          <p:cNvSpPr>
            <a:spLocks noChangeArrowheads="1"/>
          </p:cNvSpPr>
          <p:nvPr/>
        </p:nvSpPr>
        <p:spPr bwMode="auto">
          <a:xfrm>
            <a:off x="838200" y="5029200"/>
            <a:ext cx="5105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where:</a:t>
            </a:r>
          </a:p>
          <a:p>
            <a:r>
              <a:rPr lang="en-US" dirty="0"/>
              <a:t>	r = Sample correlation coefficient</a:t>
            </a:r>
          </a:p>
          <a:p>
            <a:r>
              <a:rPr lang="en-US" dirty="0"/>
              <a:t>	n = Sample size</a:t>
            </a:r>
          </a:p>
          <a:p>
            <a:r>
              <a:rPr lang="en-US" dirty="0"/>
              <a:t>	x = Value of the independent variable</a:t>
            </a:r>
          </a:p>
          <a:p>
            <a:r>
              <a:rPr lang="en-US" dirty="0"/>
              <a:t>	y = Value of the dependent variable</a:t>
            </a:r>
          </a:p>
        </p:txBody>
      </p:sp>
      <p:graphicFrame>
        <p:nvGraphicFramePr>
          <p:cNvPr id="14341" name="Object 5"/>
          <p:cNvGraphicFramePr>
            <a:graphicFrameLocks noChangeAspect="1"/>
          </p:cNvGraphicFramePr>
          <p:nvPr>
            <p:extLst>
              <p:ext uri="{D42A27DB-BD31-4B8C-83A1-F6EECF244321}">
                <p14:modId xmlns:p14="http://schemas.microsoft.com/office/powerpoint/2010/main" val="542464787"/>
              </p:ext>
            </p:extLst>
          </p:nvPr>
        </p:nvGraphicFramePr>
        <p:xfrm>
          <a:off x="3048000" y="3962400"/>
          <a:ext cx="5183188" cy="1004888"/>
        </p:xfrm>
        <a:graphic>
          <a:graphicData uri="http://schemas.openxmlformats.org/presentationml/2006/ole">
            <mc:AlternateContent xmlns:mc="http://schemas.openxmlformats.org/markup-compatibility/2006">
              <mc:Choice xmlns:v="urn:schemas-microsoft-com:vml" Requires="v">
                <p:oleObj spid="_x0000_s319644" name="Equation" r:id="rId5" imgW="2743200" imgH="533160" progId="Equation.3">
                  <p:embed/>
                </p:oleObj>
              </mc:Choice>
              <mc:Fallback>
                <p:oleObj name="Equation" r:id="rId5" imgW="2743200" imgH="533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962400"/>
                        <a:ext cx="5183188" cy="10048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folHlink"/>
                </a:solidFill>
              </a:rPr>
              <a:t>Sample correlation coefficient:</a:t>
            </a:r>
            <a:endParaRPr kumimoji="1" lang="en-US" sz="2400" b="1" dirty="0"/>
          </a:p>
        </p:txBody>
      </p:sp>
      <p:sp>
        <p:nvSpPr>
          <p:cNvPr id="14343" name="Rectangle 7"/>
          <p:cNvSpPr>
            <a:spLocks noChangeArrowheads="1"/>
          </p:cNvSpPr>
          <p:nvPr/>
        </p:nvSpPr>
        <p:spPr bwMode="auto">
          <a:xfrm>
            <a:off x="1219200" y="3505200"/>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000"/>
              <a:t>or the algebraic equivalent: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233564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2-11-12 at 12.26.02 PM.png"/>
          <p:cNvPicPr>
            <a:picLocks noGrp="1" noChangeAspect="1"/>
          </p:cNvPicPr>
          <p:nvPr>
            <p:ph idx="1"/>
          </p:nvPr>
        </p:nvPicPr>
        <p:blipFill>
          <a:blip r:embed="rId3">
            <a:extLst>
              <a:ext uri="{28A0092B-C50C-407E-A947-70E740481C1C}">
                <a14:useLocalDpi xmlns:a14="http://schemas.microsoft.com/office/drawing/2010/main" val="0"/>
              </a:ext>
            </a:extLst>
          </a:blip>
          <a:srcRect l="-16745" r="-16745"/>
          <a:stretch>
            <a:fillRect/>
          </a:stretch>
        </p:blipFill>
        <p:spPr/>
      </p:pic>
      <p:sp>
        <p:nvSpPr>
          <p:cNvPr id="5" name="TextBox 4"/>
          <p:cNvSpPr txBox="1"/>
          <p:nvPr/>
        </p:nvSpPr>
        <p:spPr>
          <a:xfrm>
            <a:off x="524486" y="6502066"/>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185726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correlation</a:t>
            </a:r>
            <a:endParaRPr lang="en-US" dirty="0"/>
          </a:p>
        </p:txBody>
      </p:sp>
      <p:sp>
        <p:nvSpPr>
          <p:cNvPr id="5" name="Content Placeholder 4"/>
          <p:cNvSpPr>
            <a:spLocks noGrp="1"/>
          </p:cNvSpPr>
          <p:nvPr>
            <p:ph idx="1"/>
          </p:nvPr>
        </p:nvSpPr>
        <p:spPr/>
        <p:txBody>
          <a:bodyPr/>
          <a:lstStyle/>
          <a:p>
            <a:r>
              <a:rPr lang="en-US" dirty="0" smtClean="0"/>
              <a:t>Cups of coffee (X) vs. correct test answers (Y)</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195657835"/>
              </p:ext>
            </p:extLst>
          </p:nvPr>
        </p:nvGraphicFramePr>
        <p:xfrm>
          <a:off x="609598" y="2565397"/>
          <a:ext cx="2573868" cy="2565402"/>
        </p:xfrm>
        <a:graphic>
          <a:graphicData uri="http://schemas.openxmlformats.org/drawingml/2006/table">
            <a:tbl>
              <a:tblPr firstRow="1" bandRow="1">
                <a:tableStyleId>{5940675A-B579-460E-94D1-54222C63F5DA}</a:tableStyleId>
              </a:tblPr>
              <a:tblGrid>
                <a:gridCol w="1286934"/>
                <a:gridCol w="1286934"/>
              </a:tblGrid>
              <a:tr h="427567">
                <a:tc>
                  <a:txBody>
                    <a:bodyPr/>
                    <a:lstStyle/>
                    <a:p>
                      <a:r>
                        <a:rPr lang="en-US" dirty="0" smtClean="0"/>
                        <a:t>X</a:t>
                      </a:r>
                      <a:endParaRPr lang="en-US" dirty="0"/>
                    </a:p>
                  </a:txBody>
                  <a:tcPr/>
                </a:tc>
                <a:tc>
                  <a:txBody>
                    <a:bodyPr/>
                    <a:lstStyle/>
                    <a:p>
                      <a:r>
                        <a:rPr lang="en-US" dirty="0" smtClean="0"/>
                        <a:t>Y</a:t>
                      </a:r>
                      <a:endParaRPr lang="en-US" dirty="0"/>
                    </a:p>
                  </a:txBody>
                  <a:tcPr/>
                </a:tc>
              </a:tr>
              <a:tr h="427567">
                <a:tc>
                  <a:txBody>
                    <a:bodyPr/>
                    <a:lstStyle/>
                    <a:p>
                      <a:r>
                        <a:rPr lang="en-US" dirty="0" smtClean="0"/>
                        <a:t>0</a:t>
                      </a:r>
                      <a:endParaRPr lang="en-US" dirty="0"/>
                    </a:p>
                  </a:txBody>
                  <a:tcPr/>
                </a:tc>
                <a:tc>
                  <a:txBody>
                    <a:bodyPr/>
                    <a:lstStyle/>
                    <a:p>
                      <a:r>
                        <a:rPr lang="en-US" dirty="0" smtClean="0"/>
                        <a:t>1</a:t>
                      </a:r>
                      <a:endParaRPr lang="en-US" dirty="0"/>
                    </a:p>
                  </a:txBody>
                  <a:tcPr/>
                </a:tc>
              </a:tr>
              <a:tr h="427567">
                <a:tc>
                  <a:txBody>
                    <a:bodyPr/>
                    <a:lstStyle/>
                    <a:p>
                      <a:r>
                        <a:rPr lang="en-US" dirty="0" smtClean="0"/>
                        <a:t>1</a:t>
                      </a:r>
                      <a:endParaRPr lang="en-US" dirty="0"/>
                    </a:p>
                  </a:txBody>
                  <a:tcPr/>
                </a:tc>
                <a:tc>
                  <a:txBody>
                    <a:bodyPr/>
                    <a:lstStyle/>
                    <a:p>
                      <a:r>
                        <a:rPr lang="en-US" dirty="0" smtClean="0"/>
                        <a:t>1</a:t>
                      </a:r>
                      <a:endParaRPr lang="en-US" dirty="0"/>
                    </a:p>
                  </a:txBody>
                  <a:tcPr/>
                </a:tc>
              </a:tr>
              <a:tr h="427567">
                <a:tc>
                  <a:txBody>
                    <a:bodyPr/>
                    <a:lstStyle/>
                    <a:p>
                      <a:r>
                        <a:rPr lang="en-US" dirty="0" smtClean="0"/>
                        <a:t>3</a:t>
                      </a:r>
                      <a:endParaRPr lang="en-US" dirty="0"/>
                    </a:p>
                  </a:txBody>
                  <a:tcPr/>
                </a:tc>
                <a:tc>
                  <a:txBody>
                    <a:bodyPr/>
                    <a:lstStyle/>
                    <a:p>
                      <a:r>
                        <a:rPr lang="en-US" dirty="0" smtClean="0"/>
                        <a:t>3</a:t>
                      </a:r>
                      <a:endParaRPr lang="en-US" dirty="0"/>
                    </a:p>
                  </a:txBody>
                  <a:tcPr/>
                </a:tc>
              </a:tr>
              <a:tr h="427567">
                <a:tc>
                  <a:txBody>
                    <a:bodyPr/>
                    <a:lstStyle/>
                    <a:p>
                      <a:r>
                        <a:rPr lang="en-US" dirty="0" smtClean="0"/>
                        <a:t>4</a:t>
                      </a:r>
                      <a:endParaRPr lang="en-US" dirty="0"/>
                    </a:p>
                  </a:txBody>
                  <a:tcPr/>
                </a:tc>
                <a:tc>
                  <a:txBody>
                    <a:bodyPr/>
                    <a:lstStyle/>
                    <a:p>
                      <a:r>
                        <a:rPr lang="en-US" dirty="0" smtClean="0"/>
                        <a:t>5</a:t>
                      </a:r>
                      <a:endParaRPr lang="en-US" dirty="0"/>
                    </a:p>
                  </a:txBody>
                  <a:tcPr/>
                </a:tc>
              </a:tr>
              <a:tr h="427567">
                <a:tc>
                  <a:txBody>
                    <a:bodyPr/>
                    <a:lstStyle/>
                    <a:p>
                      <a:r>
                        <a:rPr lang="en-US" dirty="0" smtClean="0"/>
                        <a:t>5</a:t>
                      </a:r>
                      <a:endParaRPr lang="en-US" dirty="0"/>
                    </a:p>
                  </a:txBody>
                  <a:tcPr/>
                </a:tc>
                <a:tc>
                  <a:txBody>
                    <a:bodyPr/>
                    <a:lstStyle/>
                    <a:p>
                      <a:r>
                        <a:rPr lang="en-US" dirty="0" smtClean="0"/>
                        <a:t>5</a:t>
                      </a:r>
                      <a:endParaRPr lang="en-US" dirty="0"/>
                    </a:p>
                  </a:txBody>
                  <a:tcPr/>
                </a:tc>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81181054"/>
              </p:ext>
            </p:extLst>
          </p:nvPr>
        </p:nvGraphicFramePr>
        <p:xfrm>
          <a:off x="1981200" y="5420370"/>
          <a:ext cx="6705600" cy="1087671"/>
        </p:xfrm>
        <a:graphic>
          <a:graphicData uri="http://schemas.openxmlformats.org/presentationml/2006/ole">
            <mc:AlternateContent xmlns:mc="http://schemas.openxmlformats.org/markup-compatibility/2006">
              <mc:Choice xmlns:v="urn:schemas-microsoft-com:vml" Requires="v">
                <p:oleObj spid="_x0000_s320667" name="Equation" r:id="rId4" imgW="2425700" imgH="393700" progId="Equation.3">
                  <p:embed/>
                </p:oleObj>
              </mc:Choice>
              <mc:Fallback>
                <p:oleObj name="Equation" r:id="rId4" imgW="2425700" imgH="393700" progId="Equation.3">
                  <p:embed/>
                  <p:pic>
                    <p:nvPicPr>
                      <p:cNvPr id="0" name=""/>
                      <p:cNvPicPr/>
                      <p:nvPr/>
                    </p:nvPicPr>
                    <p:blipFill>
                      <a:blip r:embed="rId5"/>
                      <a:stretch>
                        <a:fillRect/>
                      </a:stretch>
                    </p:blipFill>
                    <p:spPr>
                      <a:xfrm>
                        <a:off x="1981200" y="5420370"/>
                        <a:ext cx="6705600" cy="108767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19600294"/>
              </p:ext>
            </p:extLst>
          </p:nvPr>
        </p:nvGraphicFramePr>
        <p:xfrm>
          <a:off x="4130675" y="2565397"/>
          <a:ext cx="4014046" cy="1009823"/>
        </p:xfrm>
        <a:graphic>
          <a:graphicData uri="http://schemas.openxmlformats.org/presentationml/2006/ole">
            <mc:AlternateContent xmlns:mc="http://schemas.openxmlformats.org/markup-compatibility/2006">
              <mc:Choice xmlns:v="urn:schemas-microsoft-com:vml" Requires="v">
                <p:oleObj spid="_x0000_s320668" name="Equation" r:id="rId6" imgW="2019300" imgH="508000" progId="Equation.3">
                  <p:embed/>
                </p:oleObj>
              </mc:Choice>
              <mc:Fallback>
                <p:oleObj name="Equation" r:id="rId6" imgW="2019300" imgH="508000" progId="Equation.3">
                  <p:embed/>
                  <p:pic>
                    <p:nvPicPr>
                      <p:cNvPr id="0" name=""/>
                      <p:cNvPicPr/>
                      <p:nvPr/>
                    </p:nvPicPr>
                    <p:blipFill>
                      <a:blip r:embed="rId7"/>
                      <a:stretch>
                        <a:fillRect/>
                      </a:stretch>
                    </p:blipFill>
                    <p:spPr>
                      <a:xfrm>
                        <a:off x="4130675" y="2565397"/>
                        <a:ext cx="4014046" cy="1009823"/>
                      </a:xfrm>
                      <a:prstGeom prst="rect">
                        <a:avLst/>
                      </a:prstGeom>
                    </p:spPr>
                  </p:pic>
                </p:oleObj>
              </mc:Fallback>
            </mc:AlternateContent>
          </a:graphicData>
        </a:graphic>
      </p:graphicFrame>
    </p:spTree>
    <p:extLst>
      <p:ext uri="{BB962C8B-B14F-4D97-AF65-F5344CB8AC3E}">
        <p14:creationId xmlns:p14="http://schemas.microsoft.com/office/powerpoint/2010/main" val="29890832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2015461" y="418148"/>
            <a:ext cx="5435600" cy="2501900"/>
          </a:xfrm>
          <a:prstGeom prst="rect">
            <a:avLst/>
          </a:prstGeom>
        </p:spPr>
      </p:pic>
      <p:pic>
        <p:nvPicPr>
          <p:cNvPr id="6" name="Picture 5"/>
          <p:cNvPicPr>
            <a:picLocks noChangeAspect="1"/>
          </p:cNvPicPr>
          <p:nvPr/>
        </p:nvPicPr>
        <p:blipFill>
          <a:blip r:embed="rId4"/>
          <a:stretch>
            <a:fillRect/>
          </a:stretch>
        </p:blipFill>
        <p:spPr>
          <a:xfrm>
            <a:off x="1824961" y="3429000"/>
            <a:ext cx="5626100" cy="2616200"/>
          </a:xfrm>
          <a:prstGeom prst="rect">
            <a:avLst/>
          </a:prstGeom>
        </p:spPr>
      </p:pic>
      <p:sp>
        <p:nvSpPr>
          <p:cNvPr id="7" name="TextBox 6"/>
          <p:cNvSpPr txBox="1"/>
          <p:nvPr/>
        </p:nvSpPr>
        <p:spPr>
          <a:xfrm>
            <a:off x="1350560" y="2983052"/>
            <a:ext cx="2304061" cy="492443"/>
          </a:xfrm>
          <a:prstGeom prst="rect">
            <a:avLst/>
          </a:prstGeom>
          <a:noFill/>
        </p:spPr>
        <p:txBody>
          <a:bodyPr wrap="none" rtlCol="0">
            <a:spAutoFit/>
          </a:bodyPr>
          <a:lstStyle/>
          <a:p>
            <a:r>
              <a:rPr lang="en-US" sz="2600" dirty="0" smtClean="0">
                <a:solidFill>
                  <a:srgbClr val="FF0000"/>
                </a:solidFill>
              </a:rPr>
              <a:t>Correlation = 0!</a:t>
            </a:r>
            <a:endParaRPr lang="en-US" sz="2600" dirty="0">
              <a:solidFill>
                <a:srgbClr val="FF0000"/>
              </a:solidFill>
            </a:endParaRPr>
          </a:p>
        </p:txBody>
      </p:sp>
      <p:sp>
        <p:nvSpPr>
          <p:cNvPr id="8" name="Rectangle 7"/>
          <p:cNvSpPr/>
          <p:nvPr/>
        </p:nvSpPr>
        <p:spPr>
          <a:xfrm>
            <a:off x="1511519" y="5964576"/>
            <a:ext cx="6671339" cy="923330"/>
          </a:xfrm>
          <a:prstGeom prst="rect">
            <a:avLst/>
          </a:prstGeom>
        </p:spPr>
        <p:txBody>
          <a:bodyPr wrap="square">
            <a:spAutoFit/>
          </a:bodyPr>
          <a:lstStyle/>
          <a:p>
            <a:r>
              <a:rPr lang="en-US" dirty="0" err="1"/>
              <a:t>Redelmeier</a:t>
            </a:r>
            <a:r>
              <a:rPr lang="en-US" dirty="0"/>
              <a:t> DA, </a:t>
            </a:r>
            <a:r>
              <a:rPr lang="en-US" dirty="0" err="1"/>
              <a:t>Tversky</a:t>
            </a:r>
            <a:r>
              <a:rPr lang="en-US" dirty="0"/>
              <a:t> A (1996) On the belief that arthritis pain is related to the weather. Proceedings of the National Academy of Sciences 93(7):2895-2896.</a:t>
            </a:r>
          </a:p>
        </p:txBody>
      </p:sp>
    </p:spTree>
    <p:extLst>
      <p:ext uri="{BB962C8B-B14F-4D97-AF65-F5344CB8AC3E}">
        <p14:creationId xmlns:p14="http://schemas.microsoft.com/office/powerpoint/2010/main" val="3352792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Correlation is not Causation</a:t>
            </a:r>
            <a:endParaRPr lang="en-US" dirty="0"/>
          </a:p>
        </p:txBody>
      </p:sp>
      <p:sp>
        <p:nvSpPr>
          <p:cNvPr id="51203" name="Rectangle 3"/>
          <p:cNvSpPr>
            <a:spLocks noGrp="1" noChangeArrowheads="1"/>
          </p:cNvSpPr>
          <p:nvPr>
            <p:ph type="body" idx="1"/>
          </p:nvPr>
        </p:nvSpPr>
        <p:spPr/>
        <p:txBody>
          <a:bodyPr/>
          <a:lstStyle/>
          <a:p>
            <a:pPr marL="0" indent="0">
              <a:buNone/>
            </a:pPr>
            <a:r>
              <a:rPr lang="en-US" dirty="0" smtClean="0"/>
              <a:t>There is a 0.91 correlation between ice cream consumption and drowning deaths.</a:t>
            </a:r>
          </a:p>
          <a:p>
            <a:pPr lvl="2"/>
            <a:r>
              <a:rPr lang="en-US" dirty="0" smtClean="0"/>
              <a:t>Does eating ice cream cause drowning?  </a:t>
            </a:r>
          </a:p>
          <a:p>
            <a:pPr lvl="2"/>
            <a:r>
              <a:rPr lang="en-US" dirty="0" smtClean="0"/>
              <a:t>Does grief cause us to eat more ice cream?</a:t>
            </a:r>
          </a:p>
        </p:txBody>
      </p:sp>
      <p:sp>
        <p:nvSpPr>
          <p:cNvPr id="4" name="Rectangle 3"/>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092444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without causation (1)</a:t>
            </a:r>
            <a:endParaRPr lang="en-US" dirty="0"/>
          </a:p>
        </p:txBody>
      </p:sp>
      <p:pic>
        <p:nvPicPr>
          <p:cNvPr id="4" name="Content Placeholder 3"/>
          <p:cNvPicPr>
            <a:picLocks noGrp="1" noChangeAspect="1"/>
          </p:cNvPicPr>
          <p:nvPr>
            <p:ph idx="1"/>
          </p:nvPr>
        </p:nvPicPr>
        <p:blipFill>
          <a:blip r:embed="rId3"/>
          <a:srcRect l="-15118" r="-15118"/>
          <a:stretch>
            <a:fillRect/>
          </a:stretch>
        </p:blipFill>
        <p:spPr/>
      </p:pic>
      <p:sp>
        <p:nvSpPr>
          <p:cNvPr id="3" name="TextBox 2"/>
          <p:cNvSpPr txBox="1"/>
          <p:nvPr/>
        </p:nvSpPr>
        <p:spPr>
          <a:xfrm>
            <a:off x="3209118" y="6301942"/>
            <a:ext cx="3004812" cy="369332"/>
          </a:xfrm>
          <a:prstGeom prst="rect">
            <a:avLst/>
          </a:prstGeom>
          <a:noFill/>
        </p:spPr>
        <p:txBody>
          <a:bodyPr wrap="none" rtlCol="0">
            <a:spAutoFit/>
          </a:bodyPr>
          <a:lstStyle/>
          <a:p>
            <a:r>
              <a:rPr lang="en-US" dirty="0"/>
              <a:t>http://</a:t>
            </a:r>
            <a:r>
              <a:rPr lang="en-US" dirty="0" err="1"/>
              <a:t>bama.ua.edu</a:t>
            </a:r>
            <a:r>
              <a:rPr lang="en-US" dirty="0"/>
              <a:t>/~</a:t>
            </a:r>
            <a:r>
              <a:rPr lang="en-US" dirty="0" err="1"/>
              <a:t>sprentic</a:t>
            </a:r>
            <a:endParaRPr lang="en-US" dirty="0"/>
          </a:p>
        </p:txBody>
      </p:sp>
    </p:spTree>
    <p:extLst>
      <p:ext uri="{BB962C8B-B14F-4D97-AF65-F5344CB8AC3E}">
        <p14:creationId xmlns:p14="http://schemas.microsoft.com/office/powerpoint/2010/main" val="23072290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 some causation</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3"/>
          <a:srcRect l="-27065" r="-27065"/>
          <a:stretch>
            <a:fillRect/>
          </a:stretch>
        </p:blipFill>
        <p:spPr>
          <a:xfrm>
            <a:off x="549563" y="2775521"/>
            <a:ext cx="4547391" cy="2500890"/>
          </a:xfrm>
          <a:prstGeom prst="rect">
            <a:avLst/>
          </a:prstGeom>
        </p:spPr>
      </p:pic>
      <p:pic>
        <p:nvPicPr>
          <p:cNvPr id="5" name="Picture 4"/>
          <p:cNvPicPr>
            <a:picLocks noChangeAspect="1"/>
          </p:cNvPicPr>
          <p:nvPr/>
        </p:nvPicPr>
        <p:blipFill>
          <a:blip r:embed="rId4"/>
          <a:stretch>
            <a:fillRect/>
          </a:stretch>
        </p:blipFill>
        <p:spPr>
          <a:xfrm>
            <a:off x="5905500" y="2755966"/>
            <a:ext cx="2159000" cy="2540000"/>
          </a:xfrm>
          <a:prstGeom prst="rect">
            <a:avLst/>
          </a:prstGeom>
        </p:spPr>
      </p:pic>
    </p:spTree>
    <p:extLst>
      <p:ext uri="{BB962C8B-B14F-4D97-AF65-F5344CB8AC3E}">
        <p14:creationId xmlns:p14="http://schemas.microsoft.com/office/powerpoint/2010/main" val="129808080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Summary</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Measures </a:t>
            </a:r>
            <a:r>
              <a:rPr lang="en-US" dirty="0"/>
              <a:t>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marL="228600" lvl="1" indent="0">
              <a:buNone/>
            </a:pPr>
            <a:r>
              <a:rPr lang="en-US" dirty="0" smtClean="0"/>
              <a:t>Limited in its applicability to normal, linearly related data with consistent scatter and no outliers</a:t>
            </a:r>
          </a:p>
          <a:p>
            <a:pPr marL="228600" lvl="1" indent="0">
              <a:buNone/>
            </a:pPr>
            <a:r>
              <a:rPr lang="en-US" dirty="0" smtClean="0"/>
              <a:t>Often mistaken for causation</a:t>
            </a:r>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2783333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954132" y="310162"/>
            <a:ext cx="8189868" cy="990107"/>
          </a:xfrm>
        </p:spPr>
        <p:txBody>
          <a:bodyPr/>
          <a:lstStyle/>
          <a:p>
            <a:r>
              <a:rPr lang="en-US" dirty="0" smtClean="0"/>
              <a:t>How can we test these associations?</a:t>
            </a:r>
            <a:endParaRPr lang="en-US" dirty="0"/>
          </a:p>
        </p:txBody>
      </p:sp>
      <p:pic>
        <p:nvPicPr>
          <p:cNvPr id="53252" name="Picture 4" descr="Nolan_fig05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100" y="2286000"/>
            <a:ext cx="3006725"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5659773" y="2314357"/>
            <a:ext cx="3149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spcBef>
                <a:spcPct val="50000"/>
              </a:spcBef>
            </a:pPr>
            <a:r>
              <a:rPr lang="en-US" sz="2800" dirty="0">
                <a:solidFill>
                  <a:srgbClr val="535353"/>
                </a:solidFill>
              </a:rPr>
              <a:t>Three Possible Causal Explanations for a Correlation</a:t>
            </a:r>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9067561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954132" y="310162"/>
            <a:ext cx="8189868" cy="990107"/>
          </a:xfrm>
        </p:spPr>
        <p:txBody>
          <a:bodyPr/>
          <a:lstStyle/>
          <a:p>
            <a:r>
              <a:rPr lang="en-US" dirty="0" smtClean="0"/>
              <a:t>How can we test these associations?</a:t>
            </a:r>
            <a:endParaRPr lang="en-US" dirty="0"/>
          </a:p>
        </p:txBody>
      </p:sp>
      <p:pic>
        <p:nvPicPr>
          <p:cNvPr id="53252" name="Picture 4" descr="Nolan_fig05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2286000"/>
            <a:ext cx="3006725"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5659773" y="2314357"/>
            <a:ext cx="3149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spcBef>
                <a:spcPct val="50000"/>
              </a:spcBef>
            </a:pPr>
            <a:r>
              <a:rPr lang="en-US" sz="2800" dirty="0">
                <a:solidFill>
                  <a:srgbClr val="535353"/>
                </a:solidFill>
              </a:rPr>
              <a:t>Three Possible Causal Explanations for a Correlation</a:t>
            </a:r>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2396543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Summary</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Measures </a:t>
            </a:r>
            <a:r>
              <a:rPr lang="en-US" dirty="0"/>
              <a:t>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marL="228600" lvl="1" indent="0">
              <a:buNone/>
            </a:pPr>
            <a:r>
              <a:rPr lang="en-US" dirty="0" smtClean="0"/>
              <a:t>Limited in its applicability to normal, linearly related data with consistent scatter and no outliers</a:t>
            </a:r>
          </a:p>
          <a:p>
            <a:pPr marL="228600" lvl="1" indent="0">
              <a:buNone/>
            </a:pPr>
            <a:r>
              <a:rPr lang="en-US" dirty="0" smtClean="0"/>
              <a:t>Often mistaken for </a:t>
            </a:r>
            <a:r>
              <a:rPr lang="en-US" dirty="0" smtClean="0"/>
              <a:t>causation</a:t>
            </a:r>
          </a:p>
          <a:p>
            <a:pPr marL="228600" lvl="1" indent="0">
              <a:buNone/>
            </a:pPr>
            <a:r>
              <a:rPr lang="en-US" dirty="0"/>
              <a:t>Cannot easily determine if there is a mediating variable</a:t>
            </a:r>
          </a:p>
          <a:p>
            <a:pPr marL="228600" lvl="1" indent="0">
              <a:buNone/>
            </a:pPr>
            <a:endParaRPr lang="en-US" dirty="0" smtClean="0"/>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8089241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pic>
        <p:nvPicPr>
          <p:cNvPr id="4" name="Content Placeholder 3"/>
          <p:cNvPicPr>
            <a:picLocks noGrp="1" noChangeAspect="1"/>
          </p:cNvPicPr>
          <p:nvPr>
            <p:ph idx="1"/>
          </p:nvPr>
        </p:nvPicPr>
        <p:blipFill>
          <a:blip r:embed="rId3"/>
          <a:srcRect l="-15141" r="-15141"/>
          <a:stretch>
            <a:fillRect/>
          </a:stretch>
        </p:blipFill>
        <p:spPr/>
      </p:pic>
      <p:sp>
        <p:nvSpPr>
          <p:cNvPr id="5" name="TextBox 4"/>
          <p:cNvSpPr txBox="1"/>
          <p:nvPr/>
        </p:nvSpPr>
        <p:spPr>
          <a:xfrm>
            <a:off x="786147" y="6365959"/>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56245628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Leibovici’s</a:t>
            </a:r>
            <a:r>
              <a:rPr lang="en-US" dirty="0" smtClean="0"/>
              <a:t> reply</a:t>
            </a:r>
            <a:endParaRPr lang="en-US" dirty="0"/>
          </a:p>
        </p:txBody>
      </p:sp>
      <p:pic>
        <p:nvPicPr>
          <p:cNvPr id="4" name="Content Placeholder 3" descr="Screen Shot 2012-11-12 at 12.28.15 PM.png"/>
          <p:cNvPicPr>
            <a:picLocks noGrp="1" noChangeAspect="1"/>
          </p:cNvPicPr>
          <p:nvPr>
            <p:ph idx="1"/>
          </p:nvPr>
        </p:nvPicPr>
        <p:blipFill>
          <a:blip r:embed="rId3">
            <a:extLst>
              <a:ext uri="{28A0092B-C50C-407E-A947-70E740481C1C}">
                <a14:useLocalDpi xmlns:a14="http://schemas.microsoft.com/office/drawing/2010/main" val="0"/>
              </a:ext>
            </a:extLst>
          </a:blip>
          <a:srcRect l="-13129" r="-13129"/>
          <a:stretch>
            <a:fillRect/>
          </a:stretch>
        </p:blipFill>
        <p:spPr/>
      </p:pic>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4733162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25700" y="1752600"/>
            <a:ext cx="6489700" cy="1371600"/>
          </a:xfrm>
          <a:prstGeom prst="rect">
            <a:avLst/>
          </a:prstGeom>
        </p:spPr>
        <p:txBody>
          <a:bodyPr/>
          <a:lstStyle/>
          <a:p>
            <a:pPr>
              <a:defRPr/>
            </a:pPr>
            <a:r>
              <a:rPr lang="en-US" sz="2800" dirty="0" smtClean="0">
                <a:solidFill>
                  <a:srgbClr val="000000"/>
                </a:solidFill>
                <a:latin typeface="+mn-lt"/>
                <a:ea typeface="+mn-ea"/>
              </a:rPr>
              <a:t>Boys </a:t>
            </a:r>
            <a:r>
              <a:rPr lang="en-US" sz="2800" dirty="0">
                <a:solidFill>
                  <a:srgbClr val="000000"/>
                </a:solidFill>
                <a:latin typeface="+mn-lt"/>
                <a:ea typeface="+mn-ea"/>
              </a:rPr>
              <a:t>and girls who performed in the top 2% to 3% on </a:t>
            </a:r>
            <a:r>
              <a:rPr lang="en-US" sz="2800" dirty="0" smtClean="0">
                <a:solidFill>
                  <a:srgbClr val="000000"/>
                </a:solidFill>
                <a:latin typeface="+mn-lt"/>
                <a:ea typeface="+mn-ea"/>
              </a:rPr>
              <a:t>standardized</a:t>
            </a:r>
            <a:endParaRPr lang="en-US" sz="2800" dirty="0">
              <a:solidFill>
                <a:srgbClr val="000000"/>
              </a:solidFill>
              <a:latin typeface="+mn-lt"/>
              <a:ea typeface="+mn-ea"/>
            </a:endParaRPr>
          </a:p>
        </p:txBody>
      </p:sp>
      <p:pic>
        <p:nvPicPr>
          <p:cNvPr id="54276" name="Picture 6" descr="Fig 15-6.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124200"/>
            <a:ext cx="5548024"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Restricted Range: Sampling Bias</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856438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371600" y="1358900"/>
            <a:ext cx="7327900" cy="1371600"/>
          </a:xfrm>
          <a:prstGeom prst="rect">
            <a:avLst/>
          </a:prstGeom>
        </p:spPr>
        <p:txBody>
          <a:bodyPr/>
          <a:lstStyle/>
          <a:p>
            <a:pPr>
              <a:defRPr/>
            </a:pPr>
            <a:r>
              <a:rPr lang="en-US" sz="2800" dirty="0" smtClean="0">
                <a:solidFill>
                  <a:srgbClr val="000000"/>
                </a:solidFill>
                <a:latin typeface="+mn-lt"/>
                <a:ea typeface="+mn-ea"/>
              </a:rPr>
              <a:t>Only students </a:t>
            </a:r>
            <a:r>
              <a:rPr lang="en-US" sz="2800" dirty="0">
                <a:solidFill>
                  <a:srgbClr val="000000"/>
                </a:solidFill>
                <a:latin typeface="+mn-lt"/>
                <a:ea typeface="+mn-ea"/>
              </a:rPr>
              <a:t>between the ages of 22 and </a:t>
            </a:r>
            <a:r>
              <a:rPr lang="en-US" sz="2800" dirty="0" smtClean="0">
                <a:solidFill>
                  <a:srgbClr val="000000"/>
                </a:solidFill>
                <a:latin typeface="+mn-lt"/>
                <a:ea typeface="+mn-ea"/>
              </a:rPr>
              <a:t>25: </a:t>
            </a:r>
            <a:br>
              <a:rPr lang="en-US" sz="2800" dirty="0" smtClean="0">
                <a:solidFill>
                  <a:srgbClr val="000000"/>
                </a:solidFill>
                <a:latin typeface="+mn-lt"/>
                <a:ea typeface="+mn-ea"/>
              </a:rPr>
            </a:br>
            <a:r>
              <a:rPr lang="en-US" sz="2800" dirty="0" smtClean="0">
                <a:solidFill>
                  <a:srgbClr val="000000"/>
                </a:solidFill>
                <a:latin typeface="+mn-lt"/>
                <a:ea typeface="+mn-ea"/>
              </a:rPr>
              <a:t>r= </a:t>
            </a:r>
            <a:r>
              <a:rPr lang="en-US" sz="2800" dirty="0">
                <a:solidFill>
                  <a:srgbClr val="000000"/>
                </a:solidFill>
                <a:latin typeface="+mn-lt"/>
                <a:ea typeface="+mn-ea"/>
              </a:rPr>
              <a:t>0.05.</a:t>
            </a:r>
            <a:r>
              <a:rPr lang="en-US" sz="2800" dirty="0">
                <a:solidFill>
                  <a:srgbClr val="000000"/>
                </a:solidFill>
                <a:ea typeface="+mn-ea"/>
              </a:rPr>
              <a:t> </a:t>
            </a:r>
          </a:p>
        </p:txBody>
      </p:sp>
      <p:pic>
        <p:nvPicPr>
          <p:cNvPr id="55299" name="Picture 2" descr="Fig 15-7.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55900"/>
            <a:ext cx="6013816"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smtClean="0"/>
              <a:t>Further Restrictions</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645797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Partial Correlation</a:t>
            </a:r>
          </a:p>
        </p:txBody>
      </p:sp>
      <p:sp>
        <p:nvSpPr>
          <p:cNvPr id="67587" name="Content Placeholder 2"/>
          <p:cNvSpPr>
            <a:spLocks noGrp="1"/>
          </p:cNvSpPr>
          <p:nvPr>
            <p:ph idx="1"/>
          </p:nvPr>
        </p:nvSpPr>
        <p:spPr>
          <a:xfrm>
            <a:off x="1128943" y="1580453"/>
            <a:ext cx="7048804" cy="4379976"/>
          </a:xfrm>
        </p:spPr>
        <p:txBody>
          <a:bodyPr/>
          <a:lstStyle/>
          <a:p>
            <a:pPr marL="0" indent="0">
              <a:buNone/>
            </a:pPr>
            <a:r>
              <a:rPr lang="en-US" dirty="0">
                <a:latin typeface="+mn-lt"/>
                <a:cs typeface="Times New Roman" charset="0"/>
              </a:rPr>
              <a:t>Q</a:t>
            </a:r>
            <a:r>
              <a:rPr lang="en-US" dirty="0" smtClean="0">
                <a:latin typeface="+mn-lt"/>
                <a:cs typeface="Times New Roman" charset="0"/>
              </a:rPr>
              <a:t>uantifies </a:t>
            </a:r>
            <a:r>
              <a:rPr lang="en-US" dirty="0">
                <a:latin typeface="+mn-lt"/>
                <a:cs typeface="Times New Roman" charset="0"/>
              </a:rPr>
              <a:t>the degree of association between two variables after statistically removing the association of a third variable with both of those two variables</a:t>
            </a:r>
            <a:r>
              <a:rPr lang="en-US" dirty="0" smtClean="0">
                <a:latin typeface="+mn-lt"/>
                <a:cs typeface="Times New Roman" charset="0"/>
              </a:rPr>
              <a:t>.</a:t>
            </a:r>
          </a:p>
          <a:p>
            <a:pPr marL="0" indent="0">
              <a:buNone/>
            </a:pPr>
            <a:r>
              <a:rPr lang="en-US" i="1" dirty="0" smtClean="0">
                <a:latin typeface="+mn-lt"/>
                <a:cs typeface="Times New Roman" charset="0"/>
              </a:rPr>
              <a:t>e.g.</a:t>
            </a:r>
            <a:r>
              <a:rPr lang="en-US" i="1" dirty="0">
                <a:latin typeface="+mn-lt"/>
                <a:cs typeface="Times New Roman" charset="0"/>
              </a:rPr>
              <a:t>, </a:t>
            </a:r>
            <a:r>
              <a:rPr lang="en-US" dirty="0" smtClean="0">
                <a:latin typeface="+mn-lt"/>
                <a:cs typeface="Times New Roman" charset="0"/>
              </a:rPr>
              <a:t>number </a:t>
            </a:r>
            <a:r>
              <a:rPr lang="en-US" dirty="0">
                <a:latin typeface="+mn-lt"/>
                <a:cs typeface="Times New Roman" charset="0"/>
              </a:rPr>
              <a:t>of </a:t>
            </a:r>
            <a:br>
              <a:rPr lang="en-US" dirty="0">
                <a:latin typeface="+mn-lt"/>
                <a:cs typeface="Times New Roman" charset="0"/>
              </a:rPr>
            </a:br>
            <a:r>
              <a:rPr lang="en-US" dirty="0" smtClean="0">
                <a:latin typeface="+mn-lt"/>
                <a:cs typeface="Times New Roman" charset="0"/>
              </a:rPr>
              <a:t>absences </a:t>
            </a:r>
            <a:r>
              <a:rPr lang="en-US" dirty="0">
                <a:latin typeface="+mn-lt"/>
                <a:cs typeface="Times New Roman" charset="0"/>
              </a:rPr>
              <a:t>and exam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grade</a:t>
            </a:r>
            <a:r>
              <a:rPr lang="en-US" dirty="0">
                <a:latin typeface="+mn-lt"/>
                <a:cs typeface="Times New Roman" charset="0"/>
              </a:rPr>
              <a:t>, over and above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the </a:t>
            </a:r>
            <a:r>
              <a:rPr lang="en-US" dirty="0">
                <a:latin typeface="+mn-lt"/>
                <a:cs typeface="Times New Roman" charset="0"/>
              </a:rPr>
              <a:t>correlation 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percentage </a:t>
            </a:r>
            <a:r>
              <a:rPr lang="en-US" dirty="0">
                <a:latin typeface="+mn-lt"/>
                <a:cs typeface="Times New Roman" charset="0"/>
              </a:rPr>
              <a:t>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completed </a:t>
            </a:r>
            <a:r>
              <a:rPr lang="en-US" dirty="0">
                <a:latin typeface="+mn-lt"/>
                <a:cs typeface="Times New Roman" charset="0"/>
              </a:rPr>
              <a:t>homework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assignments </a:t>
            </a:r>
            <a:r>
              <a:rPr lang="en-US" dirty="0">
                <a:latin typeface="+mn-lt"/>
                <a:cs typeface="Times New Roman" charset="0"/>
              </a:rPr>
              <a:t>with these variables.</a:t>
            </a:r>
          </a:p>
          <a:p>
            <a:pPr marL="0" indent="0">
              <a:buNone/>
            </a:pPr>
            <a:endParaRPr lang="en-US" dirty="0">
              <a:latin typeface="+mn-lt"/>
              <a:cs typeface="Times New Roman" charset="0"/>
            </a:endParaRPr>
          </a:p>
          <a:p>
            <a:pPr marL="0" indent="0">
              <a:buNone/>
            </a:pPr>
            <a:endParaRPr lang="en-US" i="1" dirty="0">
              <a:latin typeface="+mn-lt"/>
              <a:cs typeface="Times New Roman" charset="0"/>
            </a:endParaRPr>
          </a:p>
        </p:txBody>
      </p:sp>
      <p:pic>
        <p:nvPicPr>
          <p:cNvPr id="4" name="Content Placeholder 3" descr="Fig 15-1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419600" y="2832100"/>
            <a:ext cx="3429000" cy="3240088"/>
          </a:xfrm>
          <a:prstGeom prst="rect">
            <a:avLst/>
          </a:prstGeom>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3640521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Simpson</a:t>
            </a:r>
            <a:r>
              <a:rPr lang="ja-JP" altLang="en-US" dirty="0" smtClean="0"/>
              <a:t>’</a:t>
            </a:r>
            <a:r>
              <a:rPr lang="en-US" dirty="0" smtClean="0"/>
              <a:t>s Paradox</a:t>
            </a:r>
            <a:endParaRPr lang="en-US" dirty="0"/>
          </a:p>
        </p:txBody>
      </p:sp>
      <p:sp>
        <p:nvSpPr>
          <p:cNvPr id="72707" name="Rectangle 3"/>
          <p:cNvSpPr>
            <a:spLocks noGrp="1" noChangeArrowheads="1"/>
          </p:cNvSpPr>
          <p:nvPr>
            <p:ph type="body" idx="1"/>
          </p:nvPr>
        </p:nvSpPr>
        <p:spPr/>
        <p:txBody>
          <a:bodyPr/>
          <a:lstStyle/>
          <a:p>
            <a:pPr marL="0" indent="0">
              <a:buNone/>
            </a:pPr>
            <a:r>
              <a:rPr lang="en-US" dirty="0">
                <a:latin typeface="Times New Roman" charset="0"/>
                <a:cs typeface="Times New Roman" charset="0"/>
              </a:rPr>
              <a:t>http://</a:t>
            </a:r>
            <a:r>
              <a:rPr lang="en-US" dirty="0" err="1">
                <a:latin typeface="Times New Roman" charset="0"/>
                <a:cs typeface="Times New Roman" charset="0"/>
              </a:rPr>
              <a:t>en.wikipedia.org</a:t>
            </a:r>
            <a:r>
              <a:rPr lang="en-US" dirty="0">
                <a:latin typeface="Times New Roman" charset="0"/>
                <a:cs typeface="Times New Roman" charset="0"/>
              </a:rPr>
              <a:t>/wiki/</a:t>
            </a:r>
            <a:r>
              <a:rPr lang="en-US" dirty="0" err="1">
                <a:latin typeface="Times New Roman" charset="0"/>
                <a:cs typeface="Times New Roman" charset="0"/>
              </a:rPr>
              <a:t>Simpson's_paradox</a:t>
            </a:r>
            <a:endParaRPr lang="en-US" dirty="0">
              <a:latin typeface="Times New Roman" charset="0"/>
              <a:cs typeface="Times New Roman" charset="0"/>
            </a:endParaRPr>
          </a:p>
          <a:p>
            <a:pPr marL="0" indent="0">
              <a:buNone/>
            </a:pPr>
            <a:r>
              <a:rPr lang="en-US" dirty="0" smtClean="0">
                <a:latin typeface="Times New Roman" charset="0"/>
                <a:cs typeface="Times New Roman" charset="0"/>
              </a:rPr>
              <a:t>Introducing </a:t>
            </a:r>
            <a:r>
              <a:rPr lang="en-US" dirty="0">
                <a:latin typeface="Times New Roman" charset="0"/>
                <a:cs typeface="Times New Roman" charset="0"/>
              </a:rPr>
              <a:t>another variable </a:t>
            </a:r>
            <a:r>
              <a:rPr lang="en-US" dirty="0" smtClean="0">
                <a:latin typeface="Times New Roman" charset="0"/>
                <a:cs typeface="Times New Roman" charset="0"/>
              </a:rPr>
              <a:t>may change our understanding </a:t>
            </a:r>
            <a:r>
              <a:rPr lang="en-US" dirty="0">
                <a:latin typeface="Times New Roman" charset="0"/>
                <a:cs typeface="Times New Roman" charset="0"/>
              </a:rPr>
              <a:t>of the </a:t>
            </a:r>
            <a:r>
              <a:rPr lang="en-US" dirty="0" smtClean="0">
                <a:latin typeface="Times New Roman" charset="0"/>
                <a:cs typeface="Times New Roman" charset="0"/>
              </a:rPr>
              <a:t>data</a:t>
            </a:r>
          </a:p>
          <a:p>
            <a:pPr marL="0" indent="0">
              <a:buNone/>
            </a:pPr>
            <a:r>
              <a:rPr lang="en-US" dirty="0" smtClean="0">
                <a:latin typeface="Times New Roman" charset="0"/>
                <a:cs typeface="Times New Roman" charset="0"/>
              </a:rPr>
              <a:t>It may even reverse </a:t>
            </a:r>
            <a:r>
              <a:rPr lang="en-US" dirty="0">
                <a:latin typeface="Times New Roman" charset="0"/>
                <a:cs typeface="Times New Roman" charset="0"/>
              </a:rPr>
              <a:t>the initial </a:t>
            </a:r>
            <a:r>
              <a:rPr lang="en-US" dirty="0" smtClean="0">
                <a:latin typeface="Times New Roman" charset="0"/>
                <a:cs typeface="Times New Roman" charset="0"/>
              </a:rPr>
              <a:t>conclusions</a:t>
            </a:r>
          </a:p>
          <a:p>
            <a:pPr marL="0" indent="0">
              <a:buNone/>
            </a:pPr>
            <a:endParaRPr lang="en-US" dirty="0">
              <a:latin typeface="Times New Roman" charset="0"/>
              <a:cs typeface="Times New Roman" charset="0"/>
            </a:endParaRPr>
          </a:p>
          <a:p>
            <a:pPr marL="0" indent="0">
              <a:buNone/>
            </a:pPr>
            <a:endParaRPr lang="en-US" dirty="0">
              <a:latin typeface="Times New Roman" charset="0"/>
              <a:cs typeface="Times New Roman" charset="0"/>
            </a:endParaRPr>
          </a:p>
          <a:p>
            <a:endParaRPr lang="en-US" dirty="0">
              <a:latin typeface="Times New Roman" charset="0"/>
              <a:cs typeface="Times New Roman" charset="0"/>
            </a:endParaRPr>
          </a:p>
        </p:txBody>
      </p:sp>
    </p:spTree>
    <p:extLst>
      <p:ext uri="{BB962C8B-B14F-4D97-AF65-F5344CB8AC3E}">
        <p14:creationId xmlns:p14="http://schemas.microsoft.com/office/powerpoint/2010/main" val="229341939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situation where the subgroups are </a:t>
            </a:r>
            <a:r>
              <a:rPr lang="en-US" i="1" dirty="0" smtClean="0"/>
              <a:t>always </a:t>
            </a:r>
            <a:r>
              <a:rPr lang="en-US" dirty="0" smtClean="0"/>
              <a:t>the way to go</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27547802"/>
              </p:ext>
            </p:extLst>
          </p:nvPr>
        </p:nvGraphicFramePr>
        <p:xfrm>
          <a:off x="1128713" y="1847850"/>
          <a:ext cx="7048500" cy="202184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endParaRPr lang="en-US" dirty="0"/>
                    </a:p>
                  </a:txBody>
                  <a:tcPr/>
                </a:tc>
                <a:tc>
                  <a:txBody>
                    <a:bodyPr/>
                    <a:lstStyle/>
                    <a:p>
                      <a:r>
                        <a:rPr lang="en-US" dirty="0" smtClean="0"/>
                        <a:t>Treatment A</a:t>
                      </a:r>
                      <a:endParaRPr lang="en-US" dirty="0"/>
                    </a:p>
                  </a:txBody>
                  <a:tcPr/>
                </a:tc>
                <a:tc>
                  <a:txBody>
                    <a:bodyPr/>
                    <a:lstStyle/>
                    <a:p>
                      <a:r>
                        <a:rPr lang="en-US" dirty="0" smtClean="0"/>
                        <a:t>Treatment B</a:t>
                      </a:r>
                      <a:endParaRPr lang="en-US" dirty="0"/>
                    </a:p>
                  </a:txBody>
                  <a:tcPr/>
                </a:tc>
              </a:tr>
              <a:tr h="370840">
                <a:tc>
                  <a:txBody>
                    <a:bodyPr/>
                    <a:lstStyle/>
                    <a:p>
                      <a:r>
                        <a:rPr lang="en-US" dirty="0" smtClean="0"/>
                        <a:t>Small Stones</a:t>
                      </a:r>
                    </a:p>
                  </a:txBody>
                  <a:tcPr/>
                </a:tc>
                <a:tc>
                  <a:txBody>
                    <a:bodyPr/>
                    <a:lstStyle/>
                    <a:p>
                      <a:r>
                        <a:rPr lang="en-US" sz="1800" i="1" kern="1200" dirty="0" smtClean="0">
                          <a:solidFill>
                            <a:schemeClr val="dk1"/>
                          </a:solidFill>
                          <a:latin typeface="+mn-lt"/>
                          <a:ea typeface="+mn-ea"/>
                          <a:cs typeface="+mn-cs"/>
                        </a:rPr>
                        <a:t>Group 1</a:t>
                      </a:r>
                      <a:endParaRPr lang="en-US" sz="1800" i="0" kern="1200" dirty="0" smtClean="0">
                        <a:solidFill>
                          <a:schemeClr val="dk1"/>
                        </a:solidFill>
                        <a:latin typeface="+mn-lt"/>
                        <a:ea typeface="+mn-ea"/>
                        <a:cs typeface="+mn-cs"/>
                      </a:endParaRPr>
                    </a:p>
                    <a:p>
                      <a:r>
                        <a:rPr lang="en-US" sz="1800" b="1" i="0" kern="1200" dirty="0" smtClean="0">
                          <a:solidFill>
                            <a:schemeClr val="dk1"/>
                          </a:solidFill>
                          <a:latin typeface="+mn-lt"/>
                          <a:ea typeface="+mn-ea"/>
                          <a:cs typeface="+mn-cs"/>
                        </a:rPr>
                        <a:t>93% (81/87)	</a:t>
                      </a:r>
                    </a:p>
                  </a:txBody>
                  <a:tcPr/>
                </a:tc>
                <a:tc>
                  <a:txBody>
                    <a:bodyPr/>
                    <a:lstStyle/>
                    <a:p>
                      <a:r>
                        <a:rPr lang="en-US" sz="1800" i="1" kern="1200" dirty="0" smtClean="0">
                          <a:solidFill>
                            <a:schemeClr val="dk1"/>
                          </a:solidFill>
                          <a:latin typeface="+mn-lt"/>
                          <a:ea typeface="+mn-ea"/>
                          <a:cs typeface="+mn-cs"/>
                        </a:rPr>
                        <a:t>Group 2</a:t>
                      </a:r>
                      <a:endParaRPr lang="en-US" sz="1800" i="0" kern="1200" dirty="0" smtClean="0">
                        <a:solidFill>
                          <a:schemeClr val="dk1"/>
                        </a:solidFill>
                        <a:latin typeface="+mn-lt"/>
                        <a:ea typeface="+mn-ea"/>
                        <a:cs typeface="+mn-cs"/>
                      </a:endParaRPr>
                    </a:p>
                    <a:p>
                      <a:r>
                        <a:rPr lang="en-US" sz="1800" i="0" kern="1200" dirty="0" smtClean="0">
                          <a:solidFill>
                            <a:schemeClr val="dk1"/>
                          </a:solidFill>
                          <a:latin typeface="+mn-lt"/>
                          <a:ea typeface="+mn-ea"/>
                          <a:cs typeface="+mn-cs"/>
                        </a:rPr>
                        <a:t>87% (234/270)	</a:t>
                      </a:r>
                    </a:p>
                  </a:txBody>
                  <a:tcPr/>
                </a:tc>
              </a:tr>
              <a:tr h="370840">
                <a:tc>
                  <a:txBody>
                    <a:bodyPr/>
                    <a:lstStyle/>
                    <a:p>
                      <a:r>
                        <a:rPr lang="en-US" dirty="0" smtClean="0"/>
                        <a:t>Large Stones</a:t>
                      </a:r>
                      <a:endParaRPr lang="en-US" dirty="0"/>
                    </a:p>
                  </a:txBody>
                  <a:tcPr/>
                </a:tc>
                <a:tc>
                  <a:txBody>
                    <a:bodyPr/>
                    <a:lstStyle/>
                    <a:p>
                      <a:r>
                        <a:rPr lang="en-US" sz="1800" i="1" kern="1200" dirty="0" smtClean="0">
                          <a:solidFill>
                            <a:schemeClr val="dk1"/>
                          </a:solidFill>
                          <a:latin typeface="+mn-lt"/>
                          <a:ea typeface="+mn-ea"/>
                          <a:cs typeface="+mn-cs"/>
                        </a:rPr>
                        <a:t>Group 3</a:t>
                      </a:r>
                      <a:endParaRPr lang="en-US" sz="1800" i="0" kern="1200" dirty="0" smtClean="0">
                        <a:solidFill>
                          <a:schemeClr val="dk1"/>
                        </a:solidFill>
                        <a:latin typeface="+mn-lt"/>
                        <a:ea typeface="+mn-ea"/>
                        <a:cs typeface="+mn-cs"/>
                      </a:endParaRPr>
                    </a:p>
                    <a:p>
                      <a:r>
                        <a:rPr lang="en-US" sz="1800" b="1" i="0" kern="1200" dirty="0" smtClean="0">
                          <a:solidFill>
                            <a:schemeClr val="dk1"/>
                          </a:solidFill>
                          <a:latin typeface="+mn-lt"/>
                          <a:ea typeface="+mn-ea"/>
                          <a:cs typeface="+mn-cs"/>
                        </a:rPr>
                        <a:t>73% (192/263)</a:t>
                      </a:r>
                      <a:r>
                        <a:rPr lang="en-US" sz="1800" b="0" i="0" kern="1200" dirty="0" smtClean="0">
                          <a:solidFill>
                            <a:schemeClr val="dk1"/>
                          </a:solidFill>
                          <a:latin typeface="+mn-lt"/>
                          <a:ea typeface="+mn-ea"/>
                          <a:cs typeface="+mn-cs"/>
                        </a:rPr>
                        <a:t>	</a:t>
                      </a:r>
                    </a:p>
                  </a:txBody>
                  <a:tcPr/>
                </a:tc>
                <a:tc>
                  <a:txBody>
                    <a:bodyPr/>
                    <a:lstStyle/>
                    <a:p>
                      <a:r>
                        <a:rPr lang="en-US" sz="1800" i="1" kern="1200" dirty="0" smtClean="0">
                          <a:solidFill>
                            <a:schemeClr val="dk1"/>
                          </a:solidFill>
                          <a:latin typeface="+mn-lt"/>
                          <a:ea typeface="+mn-ea"/>
                          <a:cs typeface="+mn-cs"/>
                        </a:rPr>
                        <a:t>Group 4</a:t>
                      </a:r>
                      <a:endParaRPr lang="en-US" sz="1800" i="0" kern="1200" dirty="0" smtClean="0">
                        <a:solidFill>
                          <a:schemeClr val="dk1"/>
                        </a:solidFill>
                        <a:latin typeface="+mn-lt"/>
                        <a:ea typeface="+mn-ea"/>
                        <a:cs typeface="+mn-cs"/>
                      </a:endParaRPr>
                    </a:p>
                    <a:p>
                      <a:r>
                        <a:rPr lang="en-US" sz="1800" i="0" kern="1200" dirty="0" smtClean="0">
                          <a:solidFill>
                            <a:schemeClr val="dk1"/>
                          </a:solidFill>
                          <a:latin typeface="+mn-lt"/>
                          <a:ea typeface="+mn-ea"/>
                          <a:cs typeface="+mn-cs"/>
                        </a:rPr>
                        <a:t>69% (55/80)	</a:t>
                      </a:r>
                    </a:p>
                  </a:txBody>
                  <a:tcPr/>
                </a:tc>
              </a:tr>
              <a:tr h="370840">
                <a:tc>
                  <a:txBody>
                    <a:bodyPr/>
                    <a:lstStyle/>
                    <a:p>
                      <a:r>
                        <a:rPr lang="en-US" dirty="0" smtClean="0"/>
                        <a:t>Both</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78% (273/350)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lt"/>
                          <a:ea typeface="+mn-ea"/>
                          <a:cs typeface="+mn-cs"/>
                        </a:rPr>
                        <a:t>83% (289/350)</a:t>
                      </a: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34481891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Discrimination?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308027026"/>
              </p:ext>
            </p:extLst>
          </p:nvPr>
        </p:nvGraphicFramePr>
        <p:xfrm>
          <a:off x="1128713" y="1847850"/>
          <a:ext cx="7048500" cy="111252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endParaRPr lang="en-US" dirty="0"/>
                    </a:p>
                  </a:txBody>
                  <a:tcPr/>
                </a:tc>
                <a:tc>
                  <a:txBody>
                    <a:bodyPr/>
                    <a:lstStyle/>
                    <a:p>
                      <a:r>
                        <a:rPr lang="en-US" dirty="0" smtClean="0"/>
                        <a:t>Applicants</a:t>
                      </a:r>
                      <a:endParaRPr lang="en-US" dirty="0"/>
                    </a:p>
                  </a:txBody>
                  <a:tcPr/>
                </a:tc>
                <a:tc>
                  <a:txBody>
                    <a:bodyPr/>
                    <a:lstStyle/>
                    <a:p>
                      <a:r>
                        <a:rPr lang="en-US" dirty="0" smtClean="0"/>
                        <a:t>Admitted</a:t>
                      </a:r>
                      <a:endParaRPr lang="en-US" dirty="0"/>
                    </a:p>
                  </a:txBody>
                  <a:tcPr/>
                </a:tc>
              </a:tr>
              <a:tr h="370840">
                <a:tc>
                  <a:txBody>
                    <a:bodyPr/>
                    <a:lstStyle/>
                    <a:p>
                      <a:r>
                        <a:rPr lang="en-US" dirty="0" smtClean="0"/>
                        <a:t>Men</a:t>
                      </a:r>
                      <a:endParaRPr lang="en-US" dirty="0"/>
                    </a:p>
                  </a:txBody>
                  <a:tcPr/>
                </a:tc>
                <a:tc>
                  <a:txBody>
                    <a:bodyPr/>
                    <a:lstStyle/>
                    <a:p>
                      <a:r>
                        <a:rPr lang="en-US" dirty="0" smtClean="0"/>
                        <a:t>8442</a:t>
                      </a:r>
                      <a:endParaRPr lang="en-US" dirty="0"/>
                    </a:p>
                  </a:txBody>
                  <a:tcPr/>
                </a:tc>
                <a:tc>
                  <a:txBody>
                    <a:bodyPr/>
                    <a:lstStyle/>
                    <a:p>
                      <a:r>
                        <a:rPr lang="en-US" dirty="0" smtClean="0"/>
                        <a:t>44%</a:t>
                      </a:r>
                      <a:endParaRPr lang="en-US" dirty="0"/>
                    </a:p>
                  </a:txBody>
                  <a:tcPr/>
                </a:tc>
              </a:tr>
              <a:tr h="370840">
                <a:tc>
                  <a:txBody>
                    <a:bodyPr/>
                    <a:lstStyle/>
                    <a:p>
                      <a:r>
                        <a:rPr lang="en-US" dirty="0" smtClean="0"/>
                        <a:t>Women</a:t>
                      </a:r>
                      <a:endParaRPr lang="en-US" dirty="0"/>
                    </a:p>
                  </a:txBody>
                  <a:tcPr/>
                </a:tc>
                <a:tc>
                  <a:txBody>
                    <a:bodyPr/>
                    <a:lstStyle/>
                    <a:p>
                      <a:r>
                        <a:rPr lang="en-US" dirty="0" smtClean="0"/>
                        <a:t>4321</a:t>
                      </a:r>
                      <a:endParaRPr lang="en-US" dirty="0"/>
                    </a:p>
                  </a:txBody>
                  <a:tcPr/>
                </a:tc>
                <a:tc>
                  <a:txBody>
                    <a:bodyPr/>
                    <a:lstStyle/>
                    <a:p>
                      <a:r>
                        <a:rPr lang="en-US" dirty="0" smtClean="0"/>
                        <a:t>35%</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88037668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Discrimination?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089602829"/>
              </p:ext>
            </p:extLst>
          </p:nvPr>
        </p:nvGraphicFramePr>
        <p:xfrm>
          <a:off x="1128713" y="1847850"/>
          <a:ext cx="7048500" cy="259588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r>
                        <a:rPr lang="en-US" dirty="0" err="1" smtClean="0"/>
                        <a:t>Dept</a:t>
                      </a:r>
                      <a:endParaRPr lang="en-US" dirty="0"/>
                    </a:p>
                  </a:txBody>
                  <a:tcPr/>
                </a:tc>
                <a:tc>
                  <a:txBody>
                    <a:bodyPr/>
                    <a:lstStyle/>
                    <a:p>
                      <a:r>
                        <a:rPr lang="en-US" dirty="0" smtClean="0"/>
                        <a:t>Men</a:t>
                      </a:r>
                      <a:endParaRPr lang="en-US" dirty="0"/>
                    </a:p>
                  </a:txBody>
                  <a:tcPr/>
                </a:tc>
                <a:tc>
                  <a:txBody>
                    <a:bodyPr/>
                    <a:lstStyle/>
                    <a:p>
                      <a:r>
                        <a:rPr lang="en-US" dirty="0" smtClean="0"/>
                        <a:t>Women</a:t>
                      </a:r>
                      <a:endParaRPr lang="en-US" dirty="0"/>
                    </a:p>
                  </a:txBody>
                  <a:tcPr/>
                </a:tc>
              </a:tr>
              <a:tr h="370840">
                <a:tc>
                  <a:txBody>
                    <a:bodyPr/>
                    <a:lstStyle/>
                    <a:p>
                      <a:r>
                        <a:rPr lang="en-US" dirty="0" smtClean="0"/>
                        <a:t>A</a:t>
                      </a:r>
                      <a:endParaRPr lang="en-US" dirty="0"/>
                    </a:p>
                  </a:txBody>
                  <a:tcPr/>
                </a:tc>
                <a:tc>
                  <a:txBody>
                    <a:bodyPr/>
                    <a:lstStyle/>
                    <a:p>
                      <a:r>
                        <a:rPr lang="en-US" dirty="0" smtClean="0"/>
                        <a:t>825/62%</a:t>
                      </a:r>
                      <a:endParaRPr lang="en-US" dirty="0"/>
                    </a:p>
                  </a:txBody>
                  <a:tcPr/>
                </a:tc>
                <a:tc>
                  <a:txBody>
                    <a:bodyPr/>
                    <a:lstStyle/>
                    <a:p>
                      <a:r>
                        <a:rPr lang="en-US" dirty="0" smtClean="0"/>
                        <a:t>108/82%</a:t>
                      </a:r>
                      <a:endParaRPr lang="en-US" dirty="0"/>
                    </a:p>
                  </a:txBody>
                  <a:tcPr/>
                </a:tc>
              </a:tr>
              <a:tr h="370840">
                <a:tc>
                  <a:txBody>
                    <a:bodyPr/>
                    <a:lstStyle/>
                    <a:p>
                      <a:r>
                        <a:rPr lang="en-US" dirty="0" smtClean="0"/>
                        <a:t>B</a:t>
                      </a:r>
                      <a:endParaRPr lang="en-US" dirty="0"/>
                    </a:p>
                  </a:txBody>
                  <a:tcPr/>
                </a:tc>
                <a:tc>
                  <a:txBody>
                    <a:bodyPr/>
                    <a:lstStyle/>
                    <a:p>
                      <a:r>
                        <a:rPr lang="en-US" dirty="0" smtClean="0"/>
                        <a:t>560/63%</a:t>
                      </a:r>
                      <a:endParaRPr lang="en-US" dirty="0"/>
                    </a:p>
                  </a:txBody>
                  <a:tcPr/>
                </a:tc>
                <a:tc>
                  <a:txBody>
                    <a:bodyPr/>
                    <a:lstStyle/>
                    <a:p>
                      <a:r>
                        <a:rPr lang="en-US" dirty="0" smtClean="0"/>
                        <a:t>25/68%</a:t>
                      </a:r>
                      <a:endParaRPr lang="en-US" dirty="0"/>
                    </a:p>
                  </a:txBody>
                  <a:tcPr/>
                </a:tc>
              </a:tr>
              <a:tr h="370840">
                <a:tc>
                  <a:txBody>
                    <a:bodyPr/>
                    <a:lstStyle/>
                    <a:p>
                      <a:r>
                        <a:rPr lang="en-US" dirty="0" smtClean="0"/>
                        <a:t>C</a:t>
                      </a:r>
                      <a:endParaRPr lang="en-US" dirty="0"/>
                    </a:p>
                  </a:txBody>
                  <a:tcPr/>
                </a:tc>
                <a:tc>
                  <a:txBody>
                    <a:bodyPr/>
                    <a:lstStyle/>
                    <a:p>
                      <a:r>
                        <a:rPr lang="en-US" dirty="0" smtClean="0"/>
                        <a:t>325/37%</a:t>
                      </a:r>
                      <a:endParaRPr lang="en-US" dirty="0"/>
                    </a:p>
                  </a:txBody>
                  <a:tcPr/>
                </a:tc>
                <a:tc>
                  <a:txBody>
                    <a:bodyPr/>
                    <a:lstStyle/>
                    <a:p>
                      <a:r>
                        <a:rPr lang="en-US" dirty="0" smtClean="0"/>
                        <a:t>593/34%</a:t>
                      </a:r>
                      <a:endParaRPr lang="en-US" dirty="0"/>
                    </a:p>
                  </a:txBody>
                  <a:tcPr/>
                </a:tc>
              </a:tr>
              <a:tr h="370840">
                <a:tc>
                  <a:txBody>
                    <a:bodyPr/>
                    <a:lstStyle/>
                    <a:p>
                      <a:r>
                        <a:rPr lang="en-US" dirty="0" smtClean="0"/>
                        <a:t>D</a:t>
                      </a:r>
                      <a:endParaRPr lang="en-US" dirty="0"/>
                    </a:p>
                  </a:txBody>
                  <a:tcPr/>
                </a:tc>
                <a:tc>
                  <a:txBody>
                    <a:bodyPr/>
                    <a:lstStyle/>
                    <a:p>
                      <a:r>
                        <a:rPr lang="en-US" dirty="0" smtClean="0"/>
                        <a:t>417/33%</a:t>
                      </a:r>
                      <a:endParaRPr lang="en-US" dirty="0"/>
                    </a:p>
                  </a:txBody>
                  <a:tcPr/>
                </a:tc>
                <a:tc>
                  <a:txBody>
                    <a:bodyPr/>
                    <a:lstStyle/>
                    <a:p>
                      <a:r>
                        <a:rPr lang="en-US" dirty="0" smtClean="0"/>
                        <a:t>375/35%</a:t>
                      </a:r>
                      <a:endParaRPr lang="en-US" dirty="0"/>
                    </a:p>
                  </a:txBody>
                  <a:tcPr/>
                </a:tc>
              </a:tr>
              <a:tr h="370840">
                <a:tc>
                  <a:txBody>
                    <a:bodyPr/>
                    <a:lstStyle/>
                    <a:p>
                      <a:r>
                        <a:rPr lang="en-US" dirty="0" smtClean="0"/>
                        <a:t>E</a:t>
                      </a:r>
                      <a:endParaRPr lang="en-US" dirty="0"/>
                    </a:p>
                  </a:txBody>
                  <a:tcPr/>
                </a:tc>
                <a:tc>
                  <a:txBody>
                    <a:bodyPr/>
                    <a:lstStyle/>
                    <a:p>
                      <a:r>
                        <a:rPr lang="en-US" dirty="0" smtClean="0"/>
                        <a:t>191/28%</a:t>
                      </a:r>
                      <a:endParaRPr lang="en-US" dirty="0"/>
                    </a:p>
                  </a:txBody>
                  <a:tcPr/>
                </a:tc>
                <a:tc>
                  <a:txBody>
                    <a:bodyPr/>
                    <a:lstStyle/>
                    <a:p>
                      <a:r>
                        <a:rPr lang="en-US" dirty="0" smtClean="0"/>
                        <a:t>393/24%</a:t>
                      </a:r>
                      <a:endParaRPr lang="en-US" dirty="0"/>
                    </a:p>
                  </a:txBody>
                  <a:tcPr/>
                </a:tc>
              </a:tr>
              <a:tr h="370840">
                <a:tc>
                  <a:txBody>
                    <a:bodyPr/>
                    <a:lstStyle/>
                    <a:p>
                      <a:r>
                        <a:rPr lang="en-US" dirty="0" smtClean="0"/>
                        <a:t>F</a:t>
                      </a:r>
                      <a:endParaRPr lang="en-US" dirty="0"/>
                    </a:p>
                  </a:txBody>
                  <a:tcPr/>
                </a:tc>
                <a:tc>
                  <a:txBody>
                    <a:bodyPr/>
                    <a:lstStyle/>
                    <a:p>
                      <a:r>
                        <a:rPr lang="en-US" dirty="0" smtClean="0"/>
                        <a:t>373/6%</a:t>
                      </a:r>
                      <a:endParaRPr lang="en-US" dirty="0"/>
                    </a:p>
                  </a:txBody>
                  <a:tcPr/>
                </a:tc>
                <a:tc>
                  <a:txBody>
                    <a:bodyPr/>
                    <a:lstStyle/>
                    <a:p>
                      <a:r>
                        <a:rPr lang="en-US" dirty="0" smtClean="0"/>
                        <a:t>341/7%</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3" name="Rectangle 2"/>
          <p:cNvSpPr/>
          <p:nvPr/>
        </p:nvSpPr>
        <p:spPr>
          <a:xfrm>
            <a:off x="954132" y="4960541"/>
            <a:ext cx="6616700" cy="1200329"/>
          </a:xfrm>
          <a:prstGeom prst="rect">
            <a:avLst/>
          </a:prstGeom>
        </p:spPr>
        <p:txBody>
          <a:bodyPr wrap="square">
            <a:spAutoFit/>
          </a:bodyPr>
          <a:lstStyle/>
          <a:p>
            <a:r>
              <a:rPr lang="en-US" dirty="0" smtClean="0"/>
              <a:t>Bickel </a:t>
            </a:r>
            <a:r>
              <a:rPr lang="en-US" dirty="0"/>
              <a:t>et al.[13</a:t>
            </a:r>
            <a:r>
              <a:rPr lang="en-US" dirty="0" smtClean="0"/>
              <a:t>]: women </a:t>
            </a:r>
            <a:r>
              <a:rPr lang="en-US" dirty="0"/>
              <a:t>tended to apply to competitive departments with low rates of </a:t>
            </a:r>
            <a:r>
              <a:rPr lang="en-US" dirty="0" smtClean="0"/>
              <a:t>admission (English), men </a:t>
            </a:r>
            <a:r>
              <a:rPr lang="en-US" dirty="0"/>
              <a:t>tended to apply to less-competitive departments with high rates of admission </a:t>
            </a:r>
            <a:r>
              <a:rPr lang="en-US" dirty="0" smtClean="0">
                <a:hlinkClick r:id="rId3"/>
              </a:rPr>
              <a:t>engineering </a:t>
            </a:r>
            <a:r>
              <a:rPr lang="en-US" dirty="0">
                <a:hlinkClick r:id="rId3"/>
              </a:rPr>
              <a:t>and </a:t>
            </a:r>
            <a:r>
              <a:rPr lang="en-US" dirty="0">
                <a:hlinkClick r:id="rId4"/>
              </a:rPr>
              <a:t>chemistry</a:t>
            </a:r>
            <a:r>
              <a:rPr lang="en-US" dirty="0" smtClean="0">
                <a:hlinkClick r:id="rId4"/>
              </a:rPr>
              <a:t>)</a:t>
            </a:r>
            <a:endParaRPr lang="en-US" dirty="0">
              <a:hlinkClick r:id="rId5"/>
            </a:endParaRPr>
          </a:p>
        </p:txBody>
      </p:sp>
    </p:spTree>
    <p:extLst>
      <p:ext uri="{BB962C8B-B14F-4D97-AF65-F5344CB8AC3E}">
        <p14:creationId xmlns:p14="http://schemas.microsoft.com/office/powerpoint/2010/main" val="207020993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Summary</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Measures </a:t>
            </a:r>
            <a:r>
              <a:rPr lang="en-US" dirty="0"/>
              <a:t>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marL="228600" lvl="1" indent="0">
              <a:buNone/>
            </a:pPr>
            <a:r>
              <a:rPr lang="en-US" dirty="0" smtClean="0"/>
              <a:t>Limited in its applicability to normal, linearly related data with consistent scatter and no outliers</a:t>
            </a:r>
          </a:p>
          <a:p>
            <a:pPr marL="228600" lvl="1" indent="0">
              <a:buNone/>
            </a:pPr>
            <a:r>
              <a:rPr lang="en-US" dirty="0" smtClean="0"/>
              <a:t>Often mistaken for </a:t>
            </a:r>
            <a:r>
              <a:rPr lang="en-US" dirty="0" smtClean="0"/>
              <a:t>causation</a:t>
            </a:r>
          </a:p>
          <a:p>
            <a:pPr marL="228600" lvl="1" indent="0">
              <a:buNone/>
            </a:pPr>
            <a:r>
              <a:rPr lang="en-US" dirty="0"/>
              <a:t>Cannot easily determine if there is a mediating </a:t>
            </a:r>
            <a:r>
              <a:rPr lang="en-US" dirty="0" smtClean="0"/>
              <a:t>variable</a:t>
            </a:r>
          </a:p>
          <a:p>
            <a:pPr marL="228600" lvl="1" indent="0">
              <a:buNone/>
            </a:pPr>
            <a:r>
              <a:rPr lang="en-US" dirty="0"/>
              <a:t>Range restriction &amp; other manipulations can affect or even reverse outcomes (Simpson’s paradox)</a:t>
            </a:r>
          </a:p>
          <a:p>
            <a:pPr marL="228600" lvl="1" indent="0">
              <a:buNone/>
            </a:pPr>
            <a:endParaRPr lang="en-US" dirty="0"/>
          </a:p>
          <a:p>
            <a:pPr marL="228600" lvl="1" indent="0">
              <a:buNone/>
            </a:pPr>
            <a:endParaRPr lang="en-US" dirty="0" smtClean="0"/>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33127093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Features of  </a:t>
            </a:r>
            <a:r>
              <a:rPr lang="el-GR">
                <a:cs typeface="Arial" charset="0"/>
              </a:rPr>
              <a:t>ρ</a:t>
            </a:r>
            <a:r>
              <a:rPr lang="en-US">
                <a:latin typeface="Symbol" charset="0"/>
              </a:rPr>
              <a:t>  </a:t>
            </a:r>
            <a:r>
              <a:rPr lang="en-US"/>
              <a:t>and  r</a:t>
            </a:r>
          </a:p>
        </p:txBody>
      </p:sp>
      <p:sp>
        <p:nvSpPr>
          <p:cNvPr id="12291" name="Rectangle 3"/>
          <p:cNvSpPr>
            <a:spLocks noGrp="1" noChangeArrowheads="1"/>
          </p:cNvSpPr>
          <p:nvPr>
            <p:ph type="body" idx="1"/>
          </p:nvPr>
        </p:nvSpPr>
        <p:spPr>
          <a:xfrm>
            <a:off x="990600" y="1676400"/>
            <a:ext cx="7772400" cy="4114800"/>
          </a:xfrm>
        </p:spPr>
        <p:txBody>
          <a:bodyPr/>
          <a:lstStyle/>
          <a:p>
            <a:r>
              <a:rPr lang="en-US" dirty="0"/>
              <a:t>Unit free</a:t>
            </a:r>
          </a:p>
          <a:p>
            <a:r>
              <a:rPr lang="en-US" dirty="0"/>
              <a:t>Range between -1 and 1</a:t>
            </a:r>
          </a:p>
          <a:p>
            <a:r>
              <a:rPr lang="en-US" dirty="0" smtClean="0"/>
              <a:t>The </a:t>
            </a:r>
            <a:r>
              <a:rPr lang="en-US" dirty="0"/>
              <a:t>closer to 0, the weaker the linear </a:t>
            </a:r>
            <a:r>
              <a:rPr lang="en-US" dirty="0" smtClean="0"/>
              <a:t>relationship</a:t>
            </a:r>
          </a:p>
          <a:p>
            <a:r>
              <a:rPr lang="en-US" i="1" dirty="0" smtClean="0"/>
              <a:t>Does not imply causality!</a:t>
            </a:r>
            <a:endParaRPr lang="en-US" i="1"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pic>
        <p:nvPicPr>
          <p:cNvPr id="5" name="Content Placeholder 3"/>
          <p:cNvPicPr>
            <a:picLocks noChangeAspect="1"/>
          </p:cNvPicPr>
          <p:nvPr/>
        </p:nvPicPr>
        <p:blipFill>
          <a:blip r:embed="rId2"/>
          <a:srcRect t="-18225" b="-18225"/>
          <a:stretch>
            <a:fillRect/>
          </a:stretch>
        </p:blipFill>
        <p:spPr>
          <a:xfrm>
            <a:off x="3422962" y="3729043"/>
            <a:ext cx="5721038" cy="3146351"/>
          </a:xfrm>
          <a:prstGeom prst="rect">
            <a:avLst/>
          </a:prstGeom>
        </p:spPr>
      </p:pic>
    </p:spTree>
    <p:extLst>
      <p:ext uri="{BB962C8B-B14F-4D97-AF65-F5344CB8AC3E}">
        <p14:creationId xmlns:p14="http://schemas.microsoft.com/office/powerpoint/2010/main" val="292171211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pic>
        <p:nvPicPr>
          <p:cNvPr id="16" name="Picture 15"/>
          <p:cNvPicPr>
            <a:picLocks noChangeAspect="1"/>
          </p:cNvPicPr>
          <p:nvPr/>
        </p:nvPicPr>
        <p:blipFill>
          <a:blip r:embed="rId3"/>
          <a:stretch>
            <a:fillRect/>
          </a:stretch>
        </p:blipFill>
        <p:spPr>
          <a:xfrm>
            <a:off x="2628900" y="1752600"/>
            <a:ext cx="3873500" cy="3340100"/>
          </a:xfrm>
          <a:prstGeom prst="rect">
            <a:avLst/>
          </a:prstGeom>
        </p:spPr>
      </p:pic>
      <p:sp>
        <p:nvSpPr>
          <p:cNvPr id="4" name="TextBox 3"/>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12124700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XMRV leads to CFS?</a:t>
            </a:r>
            <a:endParaRPr lang="en-US" dirty="0"/>
          </a:p>
        </p:txBody>
      </p:sp>
      <p:pic>
        <p:nvPicPr>
          <p:cNvPr id="4" name="Content Placeholder 3" descr="Screen Shot 2012-08-25 at 12.54.28 PM.png"/>
          <p:cNvPicPr>
            <a:picLocks noGrp="1" noChangeAspect="1"/>
          </p:cNvPicPr>
          <p:nvPr>
            <p:ph idx="1"/>
          </p:nvPr>
        </p:nvPicPr>
        <p:blipFill>
          <a:blip r:embed="rId2">
            <a:extLst>
              <a:ext uri="{28A0092B-C50C-407E-A947-70E740481C1C}">
                <a14:useLocalDpi xmlns:a14="http://schemas.microsoft.com/office/drawing/2010/main" val="0"/>
              </a:ext>
            </a:extLst>
          </a:blip>
          <a:srcRect t="1194" b="1194"/>
          <a:stretch>
            <a:fillRect/>
          </a:stretch>
        </p:blipFill>
        <p:spPr>
          <a:prstGeom prst="rect">
            <a:avLst/>
          </a:prstGeom>
        </p:spPr>
      </p:pic>
      <p:sp>
        <p:nvSpPr>
          <p:cNvPr id="3" name="TextBox 2"/>
          <p:cNvSpPr txBox="1"/>
          <p:nvPr/>
        </p:nvSpPr>
        <p:spPr>
          <a:xfrm>
            <a:off x="524486" y="6475330"/>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6762408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31223628"/>
              </p:ext>
            </p:extLst>
          </p:nvPr>
        </p:nvGraphicFramePr>
        <p:xfrm>
          <a:off x="2678545" y="2662383"/>
          <a:ext cx="3755241" cy="1844040"/>
        </p:xfrm>
        <a:graphic>
          <a:graphicData uri="http://schemas.openxmlformats.org/drawingml/2006/table">
            <a:tbl>
              <a:tblPr firstRow="1">
                <a:tableStyleId>{9D7B26C5-4107-4FEC-AEDC-1716B250A1EF}</a:tableStyleId>
              </a:tblPr>
              <a:tblGrid>
                <a:gridCol w="1251747"/>
                <a:gridCol w="1251747"/>
                <a:gridCol w="1251747"/>
              </a:tblGrid>
              <a:tr h="3200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Treatment</a:t>
                      </a:r>
                    </a:p>
                  </a:txBody>
                  <a:tcPr/>
                </a:tc>
                <a:tc gridSpan="2">
                  <a:txBody>
                    <a:bodyPr/>
                    <a:lstStyle/>
                    <a:p>
                      <a:endParaRPr lang="en-US" dirty="0"/>
                    </a:p>
                  </a:txBody>
                  <a:tcPr/>
                </a:tc>
                <a:tc hMerge="1">
                  <a:txBody>
                    <a:bodyPr/>
                    <a:lstStyle/>
                    <a:p>
                      <a:endParaRPr lang="en-US" dirty="0"/>
                    </a:p>
                  </a:txBody>
                  <a:tcPr/>
                </a:tc>
              </a:tr>
              <a:tr h="320040">
                <a:tc>
                  <a:txBody>
                    <a:bodyPr/>
                    <a:lstStyle/>
                    <a:p>
                      <a:endParaRPr lang="en-US"/>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r>
              <a:tr h="370840">
                <a:tc>
                  <a:txBody>
                    <a:bodyPr/>
                    <a:lstStyle/>
                    <a:p>
                      <a:r>
                        <a:rPr lang="en-US" dirty="0" smtClean="0"/>
                        <a:t>A</a:t>
                      </a:r>
                      <a:endParaRPr lang="en-US" dirty="0"/>
                    </a:p>
                  </a:txBody>
                  <a:tcPr/>
                </a:tc>
                <a:tc>
                  <a:txBody>
                    <a:bodyPr/>
                    <a:lstStyle/>
                    <a:p>
                      <a:r>
                        <a:rPr lang="en-US" dirty="0" smtClean="0"/>
                        <a:t>85</a:t>
                      </a:r>
                      <a:endParaRPr lang="en-US" dirty="0"/>
                    </a:p>
                  </a:txBody>
                  <a:tcPr/>
                </a:tc>
                <a:tc>
                  <a:txBody>
                    <a:bodyPr/>
                    <a:lstStyle/>
                    <a:p>
                      <a:r>
                        <a:rPr lang="en-US" dirty="0" smtClean="0"/>
                        <a:t>215 (</a:t>
                      </a:r>
                      <a:r>
                        <a:rPr lang="en-US" dirty="0" smtClean="0">
                          <a:solidFill>
                            <a:srgbClr val="FF0000"/>
                          </a:solidFill>
                        </a:rPr>
                        <a:t>72%</a:t>
                      </a:r>
                      <a:r>
                        <a:rPr lang="en-US" dirty="0" smtClean="0"/>
                        <a:t>)</a:t>
                      </a:r>
                      <a:endParaRPr lang="en-US" dirty="0"/>
                    </a:p>
                  </a:txBody>
                  <a:tcPr/>
                </a:tc>
              </a:tr>
              <a:tr h="370840">
                <a:tc>
                  <a:txBody>
                    <a:bodyPr/>
                    <a:lstStyle/>
                    <a:p>
                      <a:r>
                        <a:rPr lang="en-US" dirty="0" smtClean="0"/>
                        <a:t>B</a:t>
                      </a:r>
                      <a:endParaRPr lang="en-US" dirty="0"/>
                    </a:p>
                  </a:txBody>
                  <a:tcPr/>
                </a:tc>
                <a:tc>
                  <a:txBody>
                    <a:bodyPr/>
                    <a:lstStyle/>
                    <a:p>
                      <a:r>
                        <a:rPr lang="en-US" dirty="0" smtClean="0"/>
                        <a:t>59</a:t>
                      </a:r>
                      <a:endParaRPr lang="en-US" dirty="0"/>
                    </a:p>
                  </a:txBody>
                  <a:tcPr/>
                </a:tc>
                <a:tc>
                  <a:txBody>
                    <a:bodyPr/>
                    <a:lstStyle/>
                    <a:p>
                      <a:r>
                        <a:rPr lang="en-US" dirty="0" smtClean="0"/>
                        <a:t>241 (</a:t>
                      </a:r>
                      <a:r>
                        <a:rPr lang="en-US" dirty="0" smtClean="0">
                          <a:solidFill>
                            <a:srgbClr val="008000"/>
                          </a:solidFill>
                        </a:rPr>
                        <a:t>80%</a:t>
                      </a:r>
                      <a:r>
                        <a:rPr lang="en-US" dirty="0" smtClean="0"/>
                        <a:t>)</a:t>
                      </a:r>
                      <a:endParaRPr lang="en-US" dirty="0"/>
                    </a:p>
                  </a:txBody>
                  <a:tcPr/>
                </a:tc>
              </a:tr>
              <a:tr h="370840">
                <a:tc>
                  <a:txBody>
                    <a:bodyPr/>
                    <a:lstStyle/>
                    <a:p>
                      <a:r>
                        <a:rPr lang="en-US" dirty="0" smtClean="0"/>
                        <a:t>Total</a:t>
                      </a:r>
                      <a:endParaRPr lang="en-US" dirty="0"/>
                    </a:p>
                  </a:txBody>
                  <a:tcPr/>
                </a:tc>
                <a:tc>
                  <a:txBody>
                    <a:bodyPr/>
                    <a:lstStyle/>
                    <a:p>
                      <a:r>
                        <a:rPr lang="en-US" dirty="0" smtClean="0"/>
                        <a:t>144</a:t>
                      </a:r>
                      <a:endParaRPr lang="en-US" dirty="0"/>
                    </a:p>
                  </a:txBody>
                  <a:tcPr/>
                </a:tc>
                <a:tc>
                  <a:txBody>
                    <a:bodyPr/>
                    <a:lstStyle/>
                    <a:p>
                      <a:r>
                        <a:rPr lang="en-US" dirty="0" smtClean="0"/>
                        <a:t>456</a:t>
                      </a:r>
                      <a:endParaRPr lang="en-US" dirty="0"/>
                    </a:p>
                  </a:txBody>
                  <a:tcPr/>
                </a:tc>
              </a:tr>
            </a:tbl>
          </a:graphicData>
        </a:graphic>
      </p:graphicFrame>
    </p:spTree>
    <p:extLst>
      <p:ext uri="{BB962C8B-B14F-4D97-AF65-F5344CB8AC3E}">
        <p14:creationId xmlns:p14="http://schemas.microsoft.com/office/powerpoint/2010/main" val="285373667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 (2)</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1161068"/>
              </p:ext>
            </p:extLst>
          </p:nvPr>
        </p:nvGraphicFramePr>
        <p:xfrm>
          <a:off x="457200" y="2246720"/>
          <a:ext cx="8229599" cy="1844040"/>
        </p:xfrm>
        <a:graphic>
          <a:graphicData uri="http://schemas.openxmlformats.org/drawingml/2006/table">
            <a:tbl>
              <a:tblPr firstRow="1">
                <a:tableStyleId>{9D7B26C5-4107-4FEC-AEDC-1716B250A1EF}</a:tableStyleId>
              </a:tblPr>
              <a:tblGrid>
                <a:gridCol w="1332345"/>
                <a:gridCol w="1018969"/>
                <a:gridCol w="1347850"/>
                <a:gridCol w="1003464"/>
                <a:gridCol w="1175657"/>
                <a:gridCol w="1175657"/>
                <a:gridCol w="1175657"/>
              </a:tblGrid>
              <a:tr h="32004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Treatment</a:t>
                      </a:r>
                    </a:p>
                    <a:p>
                      <a:endParaRPr lang="en-US" dirty="0"/>
                    </a:p>
                  </a:txBody>
                  <a:tcPr/>
                </a:tc>
                <a:tc gridSpan="2">
                  <a:txBody>
                    <a:bodyPr/>
                    <a:lstStyle/>
                    <a:p>
                      <a:r>
                        <a:rPr lang="en-US" dirty="0" smtClean="0"/>
                        <a:t>Men</a:t>
                      </a:r>
                      <a:endParaRPr lang="en-US" dirty="0"/>
                    </a:p>
                  </a:txBody>
                  <a:tcPr/>
                </a:tc>
                <a:tc hMerge="1">
                  <a:txBody>
                    <a:bodyPr/>
                    <a:lstStyle/>
                    <a:p>
                      <a:endParaRPr lang="en-US" dirty="0"/>
                    </a:p>
                  </a:txBody>
                  <a:tcPr/>
                </a:tc>
                <a:tc gridSpan="2">
                  <a:txBody>
                    <a:bodyPr/>
                    <a:lstStyle/>
                    <a:p>
                      <a:r>
                        <a:rPr lang="en-US" dirty="0" smtClean="0"/>
                        <a:t>Women</a:t>
                      </a:r>
                      <a:endParaRPr lang="en-US" dirty="0"/>
                    </a:p>
                  </a:txBody>
                  <a:tcPr/>
                </a:tc>
                <a:tc hMerge="1">
                  <a:txBody>
                    <a:bodyPr/>
                    <a:lstStyle/>
                    <a:p>
                      <a:endParaRPr lang="en-US" dirty="0"/>
                    </a:p>
                  </a:txBody>
                  <a:tcPr/>
                </a:tc>
                <a:tc gridSpan="2">
                  <a:txBody>
                    <a:bodyPr/>
                    <a:lstStyle/>
                    <a:p>
                      <a:r>
                        <a:rPr lang="en-US" dirty="0" smtClean="0"/>
                        <a:t>Combined</a:t>
                      </a:r>
                      <a:endParaRPr lang="en-US" dirty="0"/>
                    </a:p>
                  </a:txBody>
                  <a:tcPr/>
                </a:tc>
                <a:tc hMerge="1">
                  <a:txBody>
                    <a:bodyPr/>
                    <a:lstStyle/>
                    <a:p>
                      <a:endParaRPr lang="en-US" dirty="0"/>
                    </a:p>
                  </a:txBody>
                  <a:tcPr/>
                </a:tc>
              </a:tr>
              <a:tr h="320040">
                <a:tc vMerge="1">
                  <a:txBody>
                    <a:bodyPr/>
                    <a:lstStyle/>
                    <a:p>
                      <a:endParaRPr lang="en-US"/>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r>
              <a:tr h="370840">
                <a:tc>
                  <a:txBody>
                    <a:bodyPr/>
                    <a:lstStyle/>
                    <a:p>
                      <a:r>
                        <a:rPr lang="en-US" dirty="0" smtClean="0"/>
                        <a:t>A</a:t>
                      </a:r>
                      <a:endParaRPr lang="en-US" dirty="0"/>
                    </a:p>
                  </a:txBody>
                  <a:tcPr/>
                </a:tc>
                <a:tc>
                  <a:txBody>
                    <a:bodyPr/>
                    <a:lstStyle/>
                    <a:p>
                      <a:r>
                        <a:rPr lang="en-US" dirty="0" smtClean="0"/>
                        <a:t>80</a:t>
                      </a:r>
                      <a:endParaRPr lang="en-US" dirty="0"/>
                    </a:p>
                  </a:txBody>
                  <a:tcPr/>
                </a:tc>
                <a:tc>
                  <a:txBody>
                    <a:bodyPr/>
                    <a:lstStyle/>
                    <a:p>
                      <a:r>
                        <a:rPr lang="en-US" dirty="0" smtClean="0"/>
                        <a:t>120 (</a:t>
                      </a:r>
                      <a:r>
                        <a:rPr lang="en-US" dirty="0" smtClean="0">
                          <a:solidFill>
                            <a:srgbClr val="008000"/>
                          </a:solidFill>
                        </a:rPr>
                        <a:t>60%</a:t>
                      </a:r>
                      <a:r>
                        <a:rPr lang="en-US" dirty="0" smtClean="0"/>
                        <a:t>)</a:t>
                      </a:r>
                      <a:endParaRPr lang="en-US" dirty="0"/>
                    </a:p>
                  </a:txBody>
                  <a:tcPr/>
                </a:tc>
                <a:tc>
                  <a:txBody>
                    <a:bodyPr/>
                    <a:lstStyle/>
                    <a:p>
                      <a:r>
                        <a:rPr lang="en-US" dirty="0" smtClean="0"/>
                        <a:t>5</a:t>
                      </a:r>
                      <a:endParaRPr lang="en-US" dirty="0"/>
                    </a:p>
                  </a:txBody>
                  <a:tcPr/>
                </a:tc>
                <a:tc>
                  <a:txBody>
                    <a:bodyPr/>
                    <a:lstStyle/>
                    <a:p>
                      <a:r>
                        <a:rPr lang="en-US" dirty="0" smtClean="0"/>
                        <a:t>95 (</a:t>
                      </a:r>
                      <a:r>
                        <a:rPr lang="en-US" dirty="0" smtClean="0">
                          <a:solidFill>
                            <a:srgbClr val="008000"/>
                          </a:solidFill>
                        </a:rPr>
                        <a:t>95%</a:t>
                      </a:r>
                      <a:r>
                        <a:rPr lang="en-US" dirty="0" smtClean="0"/>
                        <a:t>)</a:t>
                      </a:r>
                      <a:endParaRPr lang="en-US" dirty="0"/>
                    </a:p>
                  </a:txBody>
                  <a:tcPr/>
                </a:tc>
                <a:tc>
                  <a:txBody>
                    <a:bodyPr/>
                    <a:lstStyle/>
                    <a:p>
                      <a:r>
                        <a:rPr lang="en-US" dirty="0" smtClean="0"/>
                        <a:t>85</a:t>
                      </a:r>
                      <a:endParaRPr lang="en-US" dirty="0"/>
                    </a:p>
                  </a:txBody>
                  <a:tcPr/>
                </a:tc>
                <a:tc>
                  <a:txBody>
                    <a:bodyPr/>
                    <a:lstStyle/>
                    <a:p>
                      <a:r>
                        <a:rPr lang="en-US" dirty="0" smtClean="0"/>
                        <a:t>215 (</a:t>
                      </a:r>
                      <a:r>
                        <a:rPr lang="en-US" dirty="0" smtClean="0">
                          <a:solidFill>
                            <a:srgbClr val="FF0000"/>
                          </a:solidFill>
                        </a:rPr>
                        <a:t>72%</a:t>
                      </a:r>
                      <a:r>
                        <a:rPr lang="en-US" dirty="0" smtClean="0"/>
                        <a:t>)</a:t>
                      </a:r>
                      <a:endParaRPr lang="en-US" dirty="0"/>
                    </a:p>
                  </a:txBody>
                  <a:tcPr/>
                </a:tc>
              </a:tr>
              <a:tr h="370840">
                <a:tc>
                  <a:txBody>
                    <a:bodyPr/>
                    <a:lstStyle/>
                    <a:p>
                      <a:r>
                        <a:rPr lang="en-US" dirty="0" smtClean="0"/>
                        <a:t>B</a:t>
                      </a:r>
                      <a:endParaRPr lang="en-US" dirty="0"/>
                    </a:p>
                  </a:txBody>
                  <a:tcPr/>
                </a:tc>
                <a:tc>
                  <a:txBody>
                    <a:bodyPr/>
                    <a:lstStyle/>
                    <a:p>
                      <a:r>
                        <a:rPr lang="en-US" dirty="0" smtClean="0"/>
                        <a:t>20</a:t>
                      </a:r>
                      <a:endParaRPr lang="en-US" dirty="0"/>
                    </a:p>
                  </a:txBody>
                  <a:tcPr/>
                </a:tc>
                <a:tc>
                  <a:txBody>
                    <a:bodyPr/>
                    <a:lstStyle/>
                    <a:p>
                      <a:r>
                        <a:rPr lang="en-US" dirty="0" smtClean="0"/>
                        <a:t>20 (</a:t>
                      </a:r>
                      <a:r>
                        <a:rPr lang="en-US" dirty="0" smtClean="0">
                          <a:solidFill>
                            <a:srgbClr val="FF0000"/>
                          </a:solidFill>
                        </a:rPr>
                        <a:t>50%</a:t>
                      </a:r>
                      <a:r>
                        <a:rPr lang="en-US" dirty="0" smtClean="0"/>
                        <a:t>)</a:t>
                      </a:r>
                      <a:endParaRPr lang="en-US" dirty="0"/>
                    </a:p>
                  </a:txBody>
                  <a:tcPr/>
                </a:tc>
                <a:tc>
                  <a:txBody>
                    <a:bodyPr/>
                    <a:lstStyle/>
                    <a:p>
                      <a:r>
                        <a:rPr lang="en-US" dirty="0" smtClean="0"/>
                        <a:t>39</a:t>
                      </a:r>
                      <a:endParaRPr lang="en-US" dirty="0"/>
                    </a:p>
                  </a:txBody>
                  <a:tcPr/>
                </a:tc>
                <a:tc>
                  <a:txBody>
                    <a:bodyPr/>
                    <a:lstStyle/>
                    <a:p>
                      <a:r>
                        <a:rPr lang="en-US" dirty="0" smtClean="0"/>
                        <a:t>221 (</a:t>
                      </a:r>
                      <a:r>
                        <a:rPr lang="en-US" dirty="0" smtClean="0">
                          <a:solidFill>
                            <a:srgbClr val="FF0000"/>
                          </a:solidFill>
                        </a:rPr>
                        <a:t>85%</a:t>
                      </a:r>
                      <a:r>
                        <a:rPr lang="en-US" dirty="0" smtClean="0"/>
                        <a:t>)</a:t>
                      </a:r>
                      <a:endParaRPr lang="en-US" dirty="0"/>
                    </a:p>
                  </a:txBody>
                  <a:tcPr/>
                </a:tc>
                <a:tc>
                  <a:txBody>
                    <a:bodyPr/>
                    <a:lstStyle/>
                    <a:p>
                      <a:r>
                        <a:rPr lang="en-US" dirty="0" smtClean="0"/>
                        <a:t>59</a:t>
                      </a:r>
                      <a:endParaRPr lang="en-US" dirty="0"/>
                    </a:p>
                  </a:txBody>
                  <a:tcPr/>
                </a:tc>
                <a:tc>
                  <a:txBody>
                    <a:bodyPr/>
                    <a:lstStyle/>
                    <a:p>
                      <a:r>
                        <a:rPr lang="en-US" dirty="0" smtClean="0"/>
                        <a:t>241 (</a:t>
                      </a:r>
                      <a:r>
                        <a:rPr lang="en-US" dirty="0" smtClean="0">
                          <a:solidFill>
                            <a:srgbClr val="008000"/>
                          </a:solidFill>
                        </a:rPr>
                        <a:t>80%</a:t>
                      </a:r>
                      <a:r>
                        <a:rPr lang="en-US" dirty="0" smtClean="0"/>
                        <a:t>)</a:t>
                      </a:r>
                      <a:endParaRPr lang="en-US" dirty="0"/>
                    </a:p>
                  </a:txBody>
                  <a:tcPr/>
                </a:tc>
              </a:tr>
              <a:tr h="370840">
                <a:tc>
                  <a:txBody>
                    <a:bodyPr/>
                    <a:lstStyle/>
                    <a:p>
                      <a:r>
                        <a:rPr lang="en-US" dirty="0" smtClean="0"/>
                        <a:t>Total</a:t>
                      </a:r>
                      <a:endParaRPr lang="en-US" dirty="0"/>
                    </a:p>
                  </a:txBody>
                  <a:tcPr/>
                </a:tc>
                <a:tc>
                  <a:txBody>
                    <a:bodyPr/>
                    <a:lstStyle/>
                    <a:p>
                      <a:r>
                        <a:rPr lang="en-US" dirty="0" smtClean="0"/>
                        <a:t>100</a:t>
                      </a:r>
                      <a:endParaRPr lang="en-US" dirty="0"/>
                    </a:p>
                  </a:txBody>
                  <a:tcPr/>
                </a:tc>
                <a:tc>
                  <a:txBody>
                    <a:bodyPr/>
                    <a:lstStyle/>
                    <a:p>
                      <a:r>
                        <a:rPr lang="en-US" dirty="0" smtClean="0"/>
                        <a:t>140</a:t>
                      </a:r>
                      <a:endParaRPr lang="en-US" dirty="0"/>
                    </a:p>
                  </a:txBody>
                  <a:tcPr/>
                </a:tc>
                <a:tc>
                  <a:txBody>
                    <a:bodyPr/>
                    <a:lstStyle/>
                    <a:p>
                      <a:r>
                        <a:rPr lang="en-US" dirty="0" smtClean="0"/>
                        <a:t>44</a:t>
                      </a:r>
                      <a:endParaRPr lang="en-US" dirty="0"/>
                    </a:p>
                  </a:txBody>
                  <a:tcPr/>
                </a:tc>
                <a:tc>
                  <a:txBody>
                    <a:bodyPr/>
                    <a:lstStyle/>
                    <a:p>
                      <a:r>
                        <a:rPr lang="en-US" dirty="0" smtClean="0"/>
                        <a:t>316</a:t>
                      </a:r>
                      <a:endParaRPr lang="en-US" dirty="0"/>
                    </a:p>
                  </a:txBody>
                  <a:tcPr/>
                </a:tc>
                <a:tc>
                  <a:txBody>
                    <a:bodyPr/>
                    <a:lstStyle/>
                    <a:p>
                      <a:r>
                        <a:rPr lang="en-US" dirty="0" smtClean="0"/>
                        <a:t>144</a:t>
                      </a:r>
                      <a:endParaRPr lang="en-US" dirty="0"/>
                    </a:p>
                  </a:txBody>
                  <a:tcPr/>
                </a:tc>
                <a:tc>
                  <a:txBody>
                    <a:bodyPr/>
                    <a:lstStyle/>
                    <a:p>
                      <a:r>
                        <a:rPr lang="en-US" dirty="0" smtClean="0"/>
                        <a:t>456</a:t>
                      </a:r>
                      <a:endParaRPr lang="en-US" dirty="0"/>
                    </a:p>
                  </a:txBody>
                  <a:tcPr/>
                </a:tc>
              </a:tr>
            </a:tbl>
          </a:graphicData>
        </a:graphic>
      </p:graphicFrame>
      <p:sp>
        <p:nvSpPr>
          <p:cNvPr id="7" name="TextBox 6"/>
          <p:cNvSpPr txBox="1"/>
          <p:nvPr/>
        </p:nvSpPr>
        <p:spPr>
          <a:xfrm>
            <a:off x="1293091" y="5772727"/>
            <a:ext cx="6881091" cy="738664"/>
          </a:xfrm>
          <a:prstGeom prst="rect">
            <a:avLst/>
          </a:prstGeom>
          <a:noFill/>
        </p:spPr>
        <p:txBody>
          <a:bodyPr wrap="square" rtlCol="0">
            <a:spAutoFit/>
          </a:bodyPr>
          <a:lstStyle/>
          <a:p>
            <a:r>
              <a:rPr lang="en-US" sz="1400" dirty="0" smtClean="0"/>
              <a:t>Baker </a:t>
            </a:r>
            <a:r>
              <a:rPr lang="en-US" sz="1400" dirty="0"/>
              <a:t>SG, Kramer BS (2001) Good for women, good for men, bad for people: Simpson's paradox and the importance of sex-specific analysis in observational studies. Journal of women's health &amp; gender-based medicine 10: 867-872</a:t>
            </a:r>
          </a:p>
        </p:txBody>
      </p:sp>
    </p:spTree>
    <p:extLst>
      <p:ext uri="{BB962C8B-B14F-4D97-AF65-F5344CB8AC3E}">
        <p14:creationId xmlns:p14="http://schemas.microsoft.com/office/powerpoint/2010/main" val="84223048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t>
            </a:r>
            <a:r>
              <a:rPr lang="en-US" i="1" dirty="0" smtClean="0"/>
              <a:t>infer </a:t>
            </a:r>
            <a:r>
              <a:rPr lang="en-US" dirty="0" smtClean="0"/>
              <a:t>causality?</a:t>
            </a:r>
            <a:r>
              <a:rPr lang="en-US" dirty="0"/>
              <a:t> </a:t>
            </a:r>
            <a:r>
              <a:rPr lang="en-US" dirty="0" smtClean="0"/>
              <a:t/>
            </a:r>
            <a:br>
              <a:rPr lang="en-US" dirty="0" smtClean="0"/>
            </a:br>
            <a:r>
              <a:rPr lang="en-US" dirty="0" smtClean="0"/>
              <a:t>How do we prove it?</a:t>
            </a:r>
            <a:endParaRPr lang="en-US" dirty="0"/>
          </a:p>
        </p:txBody>
      </p:sp>
      <p:sp>
        <p:nvSpPr>
          <p:cNvPr id="3" name="Text Placeholder 2"/>
          <p:cNvSpPr>
            <a:spLocks noGrp="1"/>
          </p:cNvSpPr>
          <p:nvPr>
            <p:ph type="body" idx="1"/>
          </p:nvPr>
        </p:nvSpPr>
        <p:spPr/>
        <p:txBody>
          <a:bodyPr/>
          <a:lstStyle/>
          <a:p>
            <a:r>
              <a:rPr lang="en-US" dirty="0" smtClean="0"/>
              <a:t>Returning to Causality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3/10/16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2569428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4"/>
          <p:cNvSpPr>
            <a:spLocks noChangeArrowheads="1"/>
          </p:cNvSpPr>
          <p:nvPr/>
        </p:nvSpPr>
        <p:spPr bwMode="auto">
          <a:xfrm>
            <a:off x="990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29783" dir="3885598" algn="ctr" rotWithShape="0">
                    <a:schemeClr val="bg2">
                      <a:alpha val="74998"/>
                    </a:schemeClr>
                  </a:outerShdw>
                </a:effectLst>
              </a14:hiddenEffects>
            </a:ext>
          </a:extLst>
        </p:spPr>
        <p:txBody>
          <a:bodyPr anchor="ctr"/>
          <a:lstStyle/>
          <a:p>
            <a:pPr>
              <a:spcBef>
                <a:spcPct val="0"/>
              </a:spcBef>
              <a:buFontTx/>
              <a:buNone/>
            </a:pPr>
            <a:r>
              <a:rPr lang="en-US" sz="3400" dirty="0" smtClean="0">
                <a:solidFill>
                  <a:schemeClr val="tx2"/>
                </a:solidFill>
                <a:latin typeface="Times New Roman" charset="0"/>
              </a:rPr>
              <a:t>Process </a:t>
            </a:r>
            <a:r>
              <a:rPr lang="en-US" sz="3400" dirty="0" err="1" smtClean="0">
                <a:solidFill>
                  <a:schemeClr val="tx2"/>
                </a:solidFill>
                <a:latin typeface="Times New Roman" charset="0"/>
              </a:rPr>
              <a:t>vs</a:t>
            </a:r>
            <a:r>
              <a:rPr lang="en-US" sz="3400" dirty="0" smtClean="0">
                <a:solidFill>
                  <a:schemeClr val="tx2"/>
                </a:solidFill>
                <a:latin typeface="Times New Roman" charset="0"/>
              </a:rPr>
              <a:t> Frequency data</a:t>
            </a:r>
            <a:endParaRPr lang="en-US" sz="4400" dirty="0">
              <a:solidFill>
                <a:schemeClr val="tx2"/>
              </a:solidFill>
              <a:latin typeface="Times New Roman" charset="0"/>
            </a:endParaRPr>
          </a:p>
        </p:txBody>
      </p:sp>
      <p:graphicFrame>
        <p:nvGraphicFramePr>
          <p:cNvPr id="500741" name="Object 5"/>
          <p:cNvGraphicFramePr>
            <a:graphicFrameLocks noChangeAspect="1"/>
          </p:cNvGraphicFramePr>
          <p:nvPr>
            <p:extLst>
              <p:ext uri="{D42A27DB-BD31-4B8C-83A1-F6EECF244321}">
                <p14:modId xmlns:p14="http://schemas.microsoft.com/office/powerpoint/2010/main" val="1640929115"/>
              </p:ext>
            </p:extLst>
          </p:nvPr>
        </p:nvGraphicFramePr>
        <p:xfrm>
          <a:off x="1706563" y="1738700"/>
          <a:ext cx="6332537" cy="1668463"/>
        </p:xfrm>
        <a:graphic>
          <a:graphicData uri="http://schemas.openxmlformats.org/presentationml/2006/ole">
            <mc:AlternateContent xmlns:mc="http://schemas.openxmlformats.org/markup-compatibility/2006">
              <mc:Choice xmlns:v="urn:schemas-microsoft-com:vml" Requires="v">
                <p:oleObj spid="_x0000_s313433" name="MS Org Chart" r:id="rId3" imgW="6311880" imgH="1663560" progId="OrgPlusWOPX.4">
                  <p:embed followColorScheme="full"/>
                </p:oleObj>
              </mc:Choice>
              <mc:Fallback>
                <p:oleObj name="MS Org Chart" r:id="rId3" imgW="6311880" imgH="1663560" progId="OrgPlusWOPX.4">
                  <p:embed followColorScheme="full"/>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738700"/>
                        <a:ext cx="6332537"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00742" name="Rectangle 6"/>
          <p:cNvSpPr>
            <a:spLocks noChangeArrowheads="1"/>
          </p:cNvSpPr>
          <p:nvPr/>
        </p:nvSpPr>
        <p:spPr bwMode="auto">
          <a:xfrm>
            <a:off x="1155974" y="4139000"/>
            <a:ext cx="2481461"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buFontTx/>
              <a:buNone/>
            </a:pPr>
            <a:r>
              <a:rPr lang="en-US" sz="2400">
                <a:solidFill>
                  <a:schemeClr val="bg1"/>
                </a:solidFill>
                <a:latin typeface="Times New Roman" charset="0"/>
              </a:rPr>
              <a:t>Formulate </a:t>
            </a:r>
          </a:p>
          <a:p>
            <a:pPr algn="ctr">
              <a:spcBef>
                <a:spcPct val="0"/>
              </a:spcBef>
              <a:buFontTx/>
              <a:buNone/>
            </a:pPr>
            <a:r>
              <a:rPr lang="en-US" sz="2400">
                <a:solidFill>
                  <a:schemeClr val="bg1"/>
                </a:solidFill>
                <a:latin typeface="Times New Roman" charset="0"/>
              </a:rPr>
              <a:t>hypotheses</a:t>
            </a:r>
            <a:endParaRPr kumimoji="0" lang="en-US" sz="3000">
              <a:solidFill>
                <a:schemeClr val="bg1"/>
              </a:solidFill>
            </a:endParaRPr>
          </a:p>
        </p:txBody>
      </p:sp>
      <p:sp>
        <p:nvSpPr>
          <p:cNvPr id="500743" name="Rectangle 7"/>
          <p:cNvSpPr>
            <a:spLocks noChangeArrowheads="1"/>
          </p:cNvSpPr>
          <p:nvPr/>
        </p:nvSpPr>
        <p:spPr bwMode="auto">
          <a:xfrm>
            <a:off x="5009035" y="4139000"/>
            <a:ext cx="2687165"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500744" name="Rectangle 8"/>
          <p:cNvSpPr>
            <a:spLocks noChangeArrowheads="1"/>
          </p:cNvSpPr>
          <p:nvPr/>
        </p:nvSpPr>
        <p:spPr bwMode="auto">
          <a:xfrm>
            <a:off x="5204407" y="4139000"/>
            <a:ext cx="263211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buFontTx/>
              <a:buNone/>
            </a:pPr>
            <a:r>
              <a:rPr lang="en-US" sz="2400" dirty="0" smtClean="0">
                <a:solidFill>
                  <a:schemeClr val="bg1"/>
                </a:solidFill>
                <a:latin typeface="Times New Roman" charset="0"/>
              </a:rPr>
              <a:t>(Collect) &amp; Analyze data </a:t>
            </a:r>
            <a:br>
              <a:rPr lang="en-US" sz="2400" dirty="0" smtClean="0">
                <a:solidFill>
                  <a:schemeClr val="bg1"/>
                </a:solidFill>
                <a:latin typeface="Times New Roman" charset="0"/>
              </a:rPr>
            </a:br>
            <a:r>
              <a:rPr lang="en-US" sz="2400" dirty="0" smtClean="0">
                <a:solidFill>
                  <a:schemeClr val="bg1"/>
                </a:solidFill>
                <a:latin typeface="Times New Roman" charset="0"/>
              </a:rPr>
              <a:t>to </a:t>
            </a:r>
            <a:r>
              <a:rPr lang="en-US" sz="2400" dirty="0">
                <a:solidFill>
                  <a:schemeClr val="bg1"/>
                </a:solidFill>
                <a:latin typeface="Times New Roman" charset="0"/>
              </a:rPr>
              <a:t>test hypotheses</a:t>
            </a:r>
          </a:p>
        </p:txBody>
      </p:sp>
      <p:sp>
        <p:nvSpPr>
          <p:cNvPr id="500745" name="Line 9"/>
          <p:cNvSpPr>
            <a:spLocks noChangeShapeType="1"/>
          </p:cNvSpPr>
          <p:nvPr/>
        </p:nvSpPr>
        <p:spPr bwMode="auto">
          <a:xfrm flipH="1">
            <a:off x="2971800" y="3529400"/>
            <a:ext cx="3048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500746" name="Line 10"/>
          <p:cNvSpPr>
            <a:spLocks noChangeShapeType="1"/>
          </p:cNvSpPr>
          <p:nvPr/>
        </p:nvSpPr>
        <p:spPr bwMode="auto">
          <a:xfrm>
            <a:off x="6400800" y="3529400"/>
            <a:ext cx="4572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500747" name="Line 11"/>
          <p:cNvSpPr>
            <a:spLocks noChangeShapeType="1"/>
          </p:cNvSpPr>
          <p:nvPr/>
        </p:nvSpPr>
        <p:spPr bwMode="auto">
          <a:xfrm>
            <a:off x="3637435" y="4672400"/>
            <a:ext cx="1371600" cy="0"/>
          </a:xfrm>
          <a:prstGeom prst="line">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2" name="TextBox 1"/>
          <p:cNvSpPr txBox="1"/>
          <p:nvPr/>
        </p:nvSpPr>
        <p:spPr>
          <a:xfrm>
            <a:off x="1312335" y="5627554"/>
            <a:ext cx="6524186" cy="369332"/>
          </a:xfrm>
          <a:prstGeom prst="rect">
            <a:avLst/>
          </a:prstGeom>
          <a:noFill/>
        </p:spPr>
        <p:txBody>
          <a:bodyPr wrap="square" rtlCol="0">
            <a:spAutoFit/>
          </a:bodyPr>
          <a:lstStyle/>
          <a:p>
            <a:r>
              <a:rPr lang="en-US" dirty="0" smtClean="0"/>
              <a:t>(Bayesian inference)				(Statistical inference)</a:t>
            </a:r>
            <a:endParaRPr lang="en-US" dirty="0"/>
          </a:p>
        </p:txBody>
      </p:sp>
    </p:spTree>
    <p:extLst>
      <p:ext uri="{BB962C8B-B14F-4D97-AF65-F5344CB8AC3E}">
        <p14:creationId xmlns:p14="http://schemas.microsoft.com/office/powerpoint/2010/main" val="1555443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5"/>
          <p:cNvGraphicFramePr>
            <a:graphicFrameLocks noChangeAspect="1"/>
          </p:cNvGraphicFramePr>
          <p:nvPr>
            <p:extLst>
              <p:ext uri="{D42A27DB-BD31-4B8C-83A1-F6EECF244321}">
                <p14:modId xmlns:p14="http://schemas.microsoft.com/office/powerpoint/2010/main" val="4003069215"/>
              </p:ext>
            </p:extLst>
          </p:nvPr>
        </p:nvGraphicFramePr>
        <p:xfrm>
          <a:off x="1706563" y="1738700"/>
          <a:ext cx="6332537" cy="1668463"/>
        </p:xfrm>
        <a:graphic>
          <a:graphicData uri="http://schemas.openxmlformats.org/presentationml/2006/ole">
            <mc:AlternateContent xmlns:mc="http://schemas.openxmlformats.org/markup-compatibility/2006">
              <mc:Choice xmlns:v="urn:schemas-microsoft-com:vml" Requires="v">
                <p:oleObj spid="_x0000_s314457" name="MS Org Chart" r:id="rId4" imgW="6311880" imgH="1663560" progId="OrgPlusWOPX.4">
                  <p:embed followColorScheme="full"/>
                </p:oleObj>
              </mc:Choice>
              <mc:Fallback>
                <p:oleObj name="MS Org Chart" r:id="rId4" imgW="6311880" imgH="1663560" progId="OrgPlusWOPX.4">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6563" y="1738700"/>
                        <a:ext cx="6332537"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Rectangle 6"/>
          <p:cNvSpPr>
            <a:spLocks noChangeArrowheads="1"/>
          </p:cNvSpPr>
          <p:nvPr/>
        </p:nvSpPr>
        <p:spPr bwMode="auto">
          <a:xfrm>
            <a:off x="1155974" y="4139000"/>
            <a:ext cx="2481461"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buFontTx/>
              <a:buNone/>
            </a:pPr>
            <a:r>
              <a:rPr lang="en-US" sz="2400">
                <a:solidFill>
                  <a:srgbClr val="FFFFFF"/>
                </a:solidFill>
                <a:latin typeface="Times New Roman" charset="0"/>
              </a:rPr>
              <a:t>Formulate </a:t>
            </a:r>
          </a:p>
          <a:p>
            <a:pPr algn="ctr">
              <a:spcBef>
                <a:spcPct val="0"/>
              </a:spcBef>
              <a:buFontTx/>
              <a:buNone/>
            </a:pPr>
            <a:r>
              <a:rPr lang="en-US" sz="2400">
                <a:solidFill>
                  <a:srgbClr val="FFFFFF"/>
                </a:solidFill>
                <a:latin typeface="Times New Roman" charset="0"/>
              </a:rPr>
              <a:t>hypotheses</a:t>
            </a:r>
            <a:endParaRPr kumimoji="0" lang="en-US" sz="3000">
              <a:solidFill>
                <a:srgbClr val="FFFFFF"/>
              </a:solidFill>
            </a:endParaRPr>
          </a:p>
        </p:txBody>
      </p:sp>
      <p:sp>
        <p:nvSpPr>
          <p:cNvPr id="14" name="Rectangle 7"/>
          <p:cNvSpPr>
            <a:spLocks noChangeArrowheads="1"/>
          </p:cNvSpPr>
          <p:nvPr/>
        </p:nvSpPr>
        <p:spPr bwMode="auto">
          <a:xfrm>
            <a:off x="5009035" y="4139000"/>
            <a:ext cx="2687165"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8"/>
          <p:cNvSpPr>
            <a:spLocks noChangeArrowheads="1"/>
          </p:cNvSpPr>
          <p:nvPr/>
        </p:nvSpPr>
        <p:spPr bwMode="auto">
          <a:xfrm>
            <a:off x="5204407" y="4139000"/>
            <a:ext cx="263211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buFontTx/>
              <a:buNone/>
            </a:pPr>
            <a:r>
              <a:rPr lang="en-US" sz="2400" dirty="0" smtClean="0">
                <a:solidFill>
                  <a:srgbClr val="FFFFFF"/>
                </a:solidFill>
                <a:latin typeface="Times New Roman" charset="0"/>
              </a:rPr>
              <a:t>(Collect) &amp; Analyze data </a:t>
            </a:r>
            <a:br>
              <a:rPr lang="en-US" sz="2400" dirty="0" smtClean="0">
                <a:solidFill>
                  <a:srgbClr val="FFFFFF"/>
                </a:solidFill>
                <a:latin typeface="Times New Roman" charset="0"/>
              </a:rPr>
            </a:br>
            <a:r>
              <a:rPr lang="en-US" sz="2400" dirty="0" smtClean="0">
                <a:solidFill>
                  <a:srgbClr val="FFFFFF"/>
                </a:solidFill>
                <a:latin typeface="Times New Roman" charset="0"/>
              </a:rPr>
              <a:t>to </a:t>
            </a:r>
            <a:r>
              <a:rPr lang="en-US" sz="2400" dirty="0">
                <a:solidFill>
                  <a:srgbClr val="FFFFFF"/>
                </a:solidFill>
                <a:latin typeface="Times New Roman" charset="0"/>
              </a:rPr>
              <a:t>test hypotheses</a:t>
            </a:r>
          </a:p>
        </p:txBody>
      </p:sp>
      <p:sp>
        <p:nvSpPr>
          <p:cNvPr id="16" name="Line 9"/>
          <p:cNvSpPr>
            <a:spLocks noChangeShapeType="1"/>
          </p:cNvSpPr>
          <p:nvPr/>
        </p:nvSpPr>
        <p:spPr bwMode="auto">
          <a:xfrm flipH="1">
            <a:off x="2971800" y="3529400"/>
            <a:ext cx="3048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FFFFFF"/>
              </a:solidFill>
            </a:endParaRPr>
          </a:p>
        </p:txBody>
      </p:sp>
      <p:sp>
        <p:nvSpPr>
          <p:cNvPr id="17" name="Line 10"/>
          <p:cNvSpPr>
            <a:spLocks noChangeShapeType="1"/>
          </p:cNvSpPr>
          <p:nvPr/>
        </p:nvSpPr>
        <p:spPr bwMode="auto">
          <a:xfrm>
            <a:off x="6400800" y="3529400"/>
            <a:ext cx="4572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FFFFFF"/>
              </a:solidFill>
            </a:endParaRPr>
          </a:p>
        </p:txBody>
      </p:sp>
      <p:sp>
        <p:nvSpPr>
          <p:cNvPr id="18" name="Line 11"/>
          <p:cNvSpPr>
            <a:spLocks noChangeShapeType="1"/>
          </p:cNvSpPr>
          <p:nvPr/>
        </p:nvSpPr>
        <p:spPr bwMode="auto">
          <a:xfrm>
            <a:off x="3637435" y="4672400"/>
            <a:ext cx="1371600" cy="0"/>
          </a:xfrm>
          <a:prstGeom prst="line">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FFFFFF"/>
              </a:solidFill>
            </a:endParaRPr>
          </a:p>
        </p:txBody>
      </p:sp>
      <p:sp>
        <p:nvSpPr>
          <p:cNvPr id="500740" name="Rectangle 4"/>
          <p:cNvSpPr>
            <a:spLocks noChangeArrowheads="1"/>
          </p:cNvSpPr>
          <p:nvPr/>
        </p:nvSpPr>
        <p:spPr bwMode="auto">
          <a:xfrm>
            <a:off x="990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29783" dir="3885598" algn="ctr" rotWithShape="0">
                    <a:schemeClr val="bg2">
                      <a:alpha val="74998"/>
                    </a:schemeClr>
                  </a:outerShdw>
                </a:effectLst>
              </a14:hiddenEffects>
            </a:ext>
          </a:extLst>
        </p:spPr>
        <p:txBody>
          <a:bodyPr anchor="ctr"/>
          <a:lstStyle/>
          <a:p>
            <a:pPr>
              <a:spcBef>
                <a:spcPct val="0"/>
              </a:spcBef>
              <a:buFontTx/>
              <a:buNone/>
            </a:pPr>
            <a:r>
              <a:rPr lang="en-US" sz="3400" dirty="0" smtClean="0">
                <a:solidFill>
                  <a:schemeClr val="tx2"/>
                </a:solidFill>
                <a:latin typeface="Times New Roman" charset="0"/>
              </a:rPr>
              <a:t>Process </a:t>
            </a:r>
            <a:r>
              <a:rPr lang="en-US" sz="3400" dirty="0" err="1" smtClean="0">
                <a:solidFill>
                  <a:schemeClr val="tx2"/>
                </a:solidFill>
                <a:latin typeface="Times New Roman" charset="0"/>
              </a:rPr>
              <a:t>vs</a:t>
            </a:r>
            <a:r>
              <a:rPr lang="en-US" sz="3400" dirty="0" smtClean="0">
                <a:solidFill>
                  <a:schemeClr val="tx2"/>
                </a:solidFill>
                <a:latin typeface="Times New Roman" charset="0"/>
              </a:rPr>
              <a:t> Frequency Data</a:t>
            </a:r>
            <a:endParaRPr lang="en-US" sz="4400" dirty="0">
              <a:solidFill>
                <a:schemeClr val="tx2"/>
              </a:solidFill>
              <a:latin typeface="Times New Roman" charset="0"/>
            </a:endParaRPr>
          </a:p>
        </p:txBody>
      </p:sp>
      <p:sp>
        <p:nvSpPr>
          <p:cNvPr id="2" name="Lightning Bolt 1"/>
          <p:cNvSpPr/>
          <p:nvPr/>
        </p:nvSpPr>
        <p:spPr>
          <a:xfrm>
            <a:off x="5957643" y="3407163"/>
            <a:ext cx="1238704" cy="957134"/>
          </a:xfrm>
          <a:prstGeom prst="lightningBol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3" name="TextBox 2"/>
          <p:cNvSpPr txBox="1"/>
          <p:nvPr/>
        </p:nvSpPr>
        <p:spPr>
          <a:xfrm>
            <a:off x="6858000" y="3407163"/>
            <a:ext cx="1726892" cy="646331"/>
          </a:xfrm>
          <a:prstGeom prst="rect">
            <a:avLst/>
          </a:prstGeom>
          <a:noFill/>
        </p:spPr>
        <p:txBody>
          <a:bodyPr wrap="none" rtlCol="0">
            <a:spAutoFit/>
          </a:bodyPr>
          <a:lstStyle/>
          <a:p>
            <a:r>
              <a:rPr lang="en-US" dirty="0" smtClean="0"/>
              <a:t>Potential for </a:t>
            </a:r>
            <a:br>
              <a:rPr lang="en-US" dirty="0" smtClean="0"/>
            </a:br>
            <a:r>
              <a:rPr lang="en-US" dirty="0" smtClean="0"/>
              <a:t>Systematic Error</a:t>
            </a:r>
            <a:endParaRPr lang="en-US" dirty="0"/>
          </a:p>
        </p:txBody>
      </p:sp>
      <p:sp>
        <p:nvSpPr>
          <p:cNvPr id="23" name="Lightning Bolt 22"/>
          <p:cNvSpPr/>
          <p:nvPr/>
        </p:nvSpPr>
        <p:spPr>
          <a:xfrm>
            <a:off x="2657248" y="2701608"/>
            <a:ext cx="1238704" cy="957134"/>
          </a:xfrm>
          <a:prstGeom prst="lightningBol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4" name="TextBox 23"/>
          <p:cNvSpPr txBox="1"/>
          <p:nvPr/>
        </p:nvSpPr>
        <p:spPr>
          <a:xfrm>
            <a:off x="3699930" y="3320741"/>
            <a:ext cx="1356073" cy="646331"/>
          </a:xfrm>
          <a:prstGeom prst="rect">
            <a:avLst/>
          </a:prstGeom>
          <a:noFill/>
        </p:spPr>
        <p:txBody>
          <a:bodyPr wrap="none" rtlCol="0">
            <a:spAutoFit/>
          </a:bodyPr>
          <a:lstStyle/>
          <a:p>
            <a:r>
              <a:rPr lang="en-US" dirty="0" smtClean="0"/>
              <a:t>Potential for </a:t>
            </a:r>
            <a:br>
              <a:rPr lang="en-US" dirty="0" smtClean="0"/>
            </a:br>
            <a:r>
              <a:rPr lang="en-US" dirty="0" smtClean="0"/>
              <a:t>Logical Error</a:t>
            </a:r>
            <a:endParaRPr lang="en-US" dirty="0"/>
          </a:p>
        </p:txBody>
      </p:sp>
    </p:spTree>
    <p:extLst>
      <p:ext uri="{BB962C8B-B14F-4D97-AF65-F5344CB8AC3E}">
        <p14:creationId xmlns:p14="http://schemas.microsoft.com/office/powerpoint/2010/main" val="24510865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4"/>
          <p:cNvSpPr>
            <a:spLocks noChangeArrowheads="1"/>
          </p:cNvSpPr>
          <p:nvPr/>
        </p:nvSpPr>
        <p:spPr bwMode="auto">
          <a:xfrm>
            <a:off x="990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29783" dir="3885598" algn="ctr" rotWithShape="0">
                    <a:schemeClr val="bg2">
                      <a:alpha val="74998"/>
                    </a:schemeClr>
                  </a:outerShdw>
                </a:effectLst>
              </a14:hiddenEffects>
            </a:ext>
          </a:extLst>
        </p:spPr>
        <p:txBody>
          <a:bodyPr anchor="ctr"/>
          <a:lstStyle/>
          <a:p>
            <a:pPr>
              <a:spcBef>
                <a:spcPct val="0"/>
              </a:spcBef>
              <a:buFontTx/>
              <a:buNone/>
            </a:pPr>
            <a:r>
              <a:rPr lang="en-US" sz="3400" dirty="0" smtClean="0">
                <a:solidFill>
                  <a:schemeClr val="tx2"/>
                </a:solidFill>
                <a:latin typeface="Times New Roman" charset="0"/>
              </a:rPr>
              <a:t>Process </a:t>
            </a:r>
            <a:r>
              <a:rPr lang="en-US" sz="3400" dirty="0" err="1" smtClean="0">
                <a:solidFill>
                  <a:schemeClr val="tx2"/>
                </a:solidFill>
                <a:latin typeface="Times New Roman" charset="0"/>
              </a:rPr>
              <a:t>vs</a:t>
            </a:r>
            <a:r>
              <a:rPr lang="en-US" sz="3400" dirty="0" smtClean="0">
                <a:solidFill>
                  <a:schemeClr val="tx2"/>
                </a:solidFill>
                <a:latin typeface="Times New Roman" charset="0"/>
              </a:rPr>
              <a:t> Frequency Data</a:t>
            </a:r>
            <a:endParaRPr lang="en-US" sz="4400" dirty="0">
              <a:solidFill>
                <a:schemeClr val="tx2"/>
              </a:solidFill>
              <a:latin typeface="Times New Roman" charset="0"/>
            </a:endParaRPr>
          </a:p>
        </p:txBody>
      </p:sp>
      <p:graphicFrame>
        <p:nvGraphicFramePr>
          <p:cNvPr id="10" name="Object 5"/>
          <p:cNvGraphicFramePr>
            <a:graphicFrameLocks noChangeAspect="1"/>
          </p:cNvGraphicFramePr>
          <p:nvPr>
            <p:extLst>
              <p:ext uri="{D42A27DB-BD31-4B8C-83A1-F6EECF244321}">
                <p14:modId xmlns:p14="http://schemas.microsoft.com/office/powerpoint/2010/main" val="1860863957"/>
              </p:ext>
            </p:extLst>
          </p:nvPr>
        </p:nvGraphicFramePr>
        <p:xfrm>
          <a:off x="1706563" y="1738700"/>
          <a:ext cx="6332537" cy="1668463"/>
        </p:xfrm>
        <a:graphic>
          <a:graphicData uri="http://schemas.openxmlformats.org/presentationml/2006/ole">
            <mc:AlternateContent xmlns:mc="http://schemas.openxmlformats.org/markup-compatibility/2006">
              <mc:Choice xmlns:v="urn:schemas-microsoft-com:vml" Requires="v">
                <p:oleObj spid="_x0000_s315481" name="MS Org Chart" r:id="rId4" imgW="6311880" imgH="1663560" progId="OrgPlusWOPX.4">
                  <p:embed followColorScheme="full"/>
                </p:oleObj>
              </mc:Choice>
              <mc:Fallback>
                <p:oleObj name="MS Org Chart" r:id="rId4" imgW="6311880" imgH="1663560" progId="OrgPlusWOPX.4">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6563" y="1738700"/>
                        <a:ext cx="6332537"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 name="Rectangle 6"/>
          <p:cNvSpPr>
            <a:spLocks noChangeArrowheads="1"/>
          </p:cNvSpPr>
          <p:nvPr/>
        </p:nvSpPr>
        <p:spPr bwMode="auto">
          <a:xfrm>
            <a:off x="1155974" y="4139000"/>
            <a:ext cx="2481461"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buFontTx/>
              <a:buNone/>
            </a:pPr>
            <a:r>
              <a:rPr lang="en-US" sz="2400" dirty="0">
                <a:solidFill>
                  <a:srgbClr val="FFFFFF"/>
                </a:solidFill>
                <a:latin typeface="Times New Roman" charset="0"/>
              </a:rPr>
              <a:t>Formulate </a:t>
            </a:r>
          </a:p>
          <a:p>
            <a:pPr algn="ctr">
              <a:spcBef>
                <a:spcPct val="0"/>
              </a:spcBef>
              <a:buFontTx/>
              <a:buNone/>
            </a:pPr>
            <a:r>
              <a:rPr lang="en-US" sz="2400" dirty="0">
                <a:solidFill>
                  <a:srgbClr val="FFFFFF"/>
                </a:solidFill>
                <a:latin typeface="Times New Roman" charset="0"/>
              </a:rPr>
              <a:t>hypotheses</a:t>
            </a:r>
            <a:endParaRPr kumimoji="0" lang="en-US" sz="3000" dirty="0">
              <a:solidFill>
                <a:srgbClr val="FFFFFF"/>
              </a:solidFill>
            </a:endParaRPr>
          </a:p>
        </p:txBody>
      </p:sp>
      <p:sp>
        <p:nvSpPr>
          <p:cNvPr id="12" name="Rectangle 7"/>
          <p:cNvSpPr>
            <a:spLocks noChangeArrowheads="1"/>
          </p:cNvSpPr>
          <p:nvPr/>
        </p:nvSpPr>
        <p:spPr bwMode="auto">
          <a:xfrm>
            <a:off x="5009035" y="4139000"/>
            <a:ext cx="2687165"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Rectangle 8"/>
          <p:cNvSpPr>
            <a:spLocks noChangeArrowheads="1"/>
          </p:cNvSpPr>
          <p:nvPr/>
        </p:nvSpPr>
        <p:spPr bwMode="auto">
          <a:xfrm>
            <a:off x="5204407" y="4139000"/>
            <a:ext cx="263211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buFontTx/>
              <a:buNone/>
            </a:pPr>
            <a:r>
              <a:rPr lang="en-US" sz="2400" dirty="0" smtClean="0">
                <a:solidFill>
                  <a:srgbClr val="FFFFFF"/>
                </a:solidFill>
                <a:latin typeface="Times New Roman" charset="0"/>
              </a:rPr>
              <a:t>(Collect) &amp; Analyze data </a:t>
            </a:r>
            <a:br>
              <a:rPr lang="en-US" sz="2400" dirty="0" smtClean="0">
                <a:solidFill>
                  <a:srgbClr val="FFFFFF"/>
                </a:solidFill>
                <a:latin typeface="Times New Roman" charset="0"/>
              </a:rPr>
            </a:br>
            <a:r>
              <a:rPr lang="en-US" sz="2400" dirty="0" smtClean="0">
                <a:solidFill>
                  <a:srgbClr val="FFFFFF"/>
                </a:solidFill>
                <a:latin typeface="Times New Roman" charset="0"/>
              </a:rPr>
              <a:t>to </a:t>
            </a:r>
            <a:r>
              <a:rPr lang="en-US" sz="2400" dirty="0">
                <a:solidFill>
                  <a:srgbClr val="FFFFFF"/>
                </a:solidFill>
                <a:latin typeface="Times New Roman" charset="0"/>
              </a:rPr>
              <a:t>test hypotheses</a:t>
            </a:r>
          </a:p>
        </p:txBody>
      </p:sp>
      <p:sp>
        <p:nvSpPr>
          <p:cNvPr id="14" name="Line 9"/>
          <p:cNvSpPr>
            <a:spLocks noChangeShapeType="1"/>
          </p:cNvSpPr>
          <p:nvPr/>
        </p:nvSpPr>
        <p:spPr bwMode="auto">
          <a:xfrm flipH="1">
            <a:off x="2971800" y="3529400"/>
            <a:ext cx="3048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10"/>
          <p:cNvSpPr>
            <a:spLocks noChangeShapeType="1"/>
          </p:cNvSpPr>
          <p:nvPr/>
        </p:nvSpPr>
        <p:spPr bwMode="auto">
          <a:xfrm>
            <a:off x="6400800" y="3529400"/>
            <a:ext cx="4572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11"/>
          <p:cNvSpPr>
            <a:spLocks noChangeShapeType="1"/>
          </p:cNvSpPr>
          <p:nvPr/>
        </p:nvSpPr>
        <p:spPr bwMode="auto">
          <a:xfrm>
            <a:off x="3637435" y="4672400"/>
            <a:ext cx="1371600" cy="0"/>
          </a:xfrm>
          <a:prstGeom prst="line">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9"/>
          <p:cNvSpPr>
            <a:spLocks noChangeArrowheads="1"/>
          </p:cNvSpPr>
          <p:nvPr/>
        </p:nvSpPr>
        <p:spPr bwMode="auto">
          <a:xfrm>
            <a:off x="5226987" y="5841171"/>
            <a:ext cx="23622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Tx/>
              <a:buNone/>
            </a:pPr>
            <a:r>
              <a:rPr kumimoji="0" lang="en-US" sz="2000" dirty="0" smtClean="0">
                <a:solidFill>
                  <a:srgbClr val="FFFFFF"/>
                </a:solidFill>
              </a:rPr>
              <a:t>Evaluate hypotheses</a:t>
            </a:r>
            <a:endParaRPr kumimoji="0" lang="en-US" sz="2000" dirty="0">
              <a:solidFill>
                <a:srgbClr val="FFFFFF"/>
              </a:solidFill>
            </a:endParaRPr>
          </a:p>
        </p:txBody>
      </p:sp>
      <p:sp>
        <p:nvSpPr>
          <p:cNvPr id="19" name="Line 9"/>
          <p:cNvSpPr>
            <a:spLocks noChangeShapeType="1"/>
          </p:cNvSpPr>
          <p:nvPr/>
        </p:nvSpPr>
        <p:spPr bwMode="auto">
          <a:xfrm flipH="1">
            <a:off x="5509207" y="5415528"/>
            <a:ext cx="0" cy="425643"/>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ghtning Bolt 20"/>
          <p:cNvSpPr/>
          <p:nvPr/>
        </p:nvSpPr>
        <p:spPr>
          <a:xfrm>
            <a:off x="5619296" y="5205812"/>
            <a:ext cx="1238704" cy="957134"/>
          </a:xfrm>
          <a:prstGeom prst="lightningBol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2" name="TextBox 21"/>
          <p:cNvSpPr txBox="1"/>
          <p:nvPr/>
        </p:nvSpPr>
        <p:spPr>
          <a:xfrm>
            <a:off x="3729687" y="5415528"/>
            <a:ext cx="1559066" cy="1200329"/>
          </a:xfrm>
          <a:prstGeom prst="rect">
            <a:avLst/>
          </a:prstGeom>
          <a:noFill/>
        </p:spPr>
        <p:txBody>
          <a:bodyPr wrap="none" rtlCol="0">
            <a:spAutoFit/>
          </a:bodyPr>
          <a:lstStyle/>
          <a:p>
            <a:r>
              <a:rPr lang="en-US" dirty="0" smtClean="0"/>
              <a:t>Potential for </a:t>
            </a:r>
          </a:p>
          <a:p>
            <a:r>
              <a:rPr lang="en-US" dirty="0" smtClean="0"/>
              <a:t>Random Error;</a:t>
            </a:r>
          </a:p>
          <a:p>
            <a:r>
              <a:rPr lang="en-US" dirty="0" smtClean="0"/>
              <a:t>Errors of </a:t>
            </a:r>
            <a:br>
              <a:rPr lang="en-US" dirty="0" smtClean="0"/>
            </a:br>
            <a:r>
              <a:rPr lang="en-US" dirty="0" err="1" smtClean="0"/>
              <a:t>Interpretatino</a:t>
            </a:r>
            <a:endParaRPr lang="en-US" dirty="0"/>
          </a:p>
        </p:txBody>
      </p:sp>
    </p:spTree>
    <p:extLst>
      <p:ext uri="{BB962C8B-B14F-4D97-AF65-F5344CB8AC3E}">
        <p14:creationId xmlns:p14="http://schemas.microsoft.com/office/powerpoint/2010/main" val="241384456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p:txBody>
          <a:bodyPr/>
          <a:lstStyle/>
          <a:p>
            <a:r>
              <a:rPr lang="en-US" dirty="0" smtClean="0"/>
              <a:t>Blends background knowledge &amp; data</a:t>
            </a:r>
          </a:p>
          <a:p>
            <a:r>
              <a:rPr lang="en-US" dirty="0" smtClean="0"/>
              <a:t>Estimates actual ratio in the population at large of things being tested for</a:t>
            </a:r>
          </a:p>
          <a:p>
            <a:r>
              <a:rPr lang="en-US" dirty="0" smtClean="0"/>
              <a:t>Bayesian in nature</a:t>
            </a:r>
          </a:p>
          <a:p>
            <a:r>
              <a:rPr lang="en-US" dirty="0" smtClean="0"/>
              <a:t>Helps provide grounding for what is expected in your data, lets you judge if there is sample bias, </a:t>
            </a:r>
            <a:r>
              <a:rPr lang="en-US" i="1" dirty="0" smtClean="0"/>
              <a:t>etc.</a:t>
            </a:r>
            <a:endParaRPr lang="en-US" dirty="0" smtClean="0"/>
          </a:p>
          <a:p>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spTree>
    <p:extLst>
      <p:ext uri="{BB962C8B-B14F-4D97-AF65-F5344CB8AC3E}">
        <p14:creationId xmlns:p14="http://schemas.microsoft.com/office/powerpoint/2010/main" val="45240418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a:t>
            </a:r>
            <a:r>
              <a:rPr lang="en-US" dirty="0" err="1" smtClean="0"/>
              <a:t>vs</a:t>
            </a:r>
            <a:r>
              <a:rPr lang="en-US" dirty="0" smtClean="0"/>
              <a:t> empiricism</a:t>
            </a:r>
            <a:endParaRPr lang="en-US" dirty="0"/>
          </a:p>
        </p:txBody>
      </p:sp>
      <p:sp>
        <p:nvSpPr>
          <p:cNvPr id="4" name="Text Placeholder 3"/>
          <p:cNvSpPr>
            <a:spLocks noGrp="1"/>
          </p:cNvSpPr>
          <p:nvPr>
            <p:ph type="body" idx="1"/>
          </p:nvPr>
        </p:nvSpPr>
        <p:spPr/>
        <p:txBody>
          <a:bodyPr/>
          <a:lstStyle/>
          <a:p>
            <a:r>
              <a:rPr lang="en-US" dirty="0" smtClean="0"/>
              <a:t>Theoretical definition</a:t>
            </a:r>
            <a:endParaRPr lang="en-US" dirty="0"/>
          </a:p>
        </p:txBody>
      </p:sp>
      <p:sp>
        <p:nvSpPr>
          <p:cNvPr id="5" name="Content Placeholder 4"/>
          <p:cNvSpPr>
            <a:spLocks noGrp="1"/>
          </p:cNvSpPr>
          <p:nvPr>
            <p:ph sz="half" idx="2"/>
          </p:nvPr>
        </p:nvSpPr>
        <p:spPr/>
        <p:txBody>
          <a:bodyPr/>
          <a:lstStyle/>
          <a:p>
            <a:r>
              <a:rPr lang="en-US" dirty="0" smtClean="0"/>
              <a:t>Contiguity</a:t>
            </a:r>
          </a:p>
          <a:p>
            <a:r>
              <a:rPr lang="en-US" dirty="0" smtClean="0"/>
              <a:t>Temporal priority</a:t>
            </a:r>
          </a:p>
          <a:p>
            <a:r>
              <a:rPr lang="en-US" dirty="0" smtClean="0">
                <a:solidFill>
                  <a:srgbClr val="FF0000"/>
                </a:solidFill>
              </a:rPr>
              <a:t>Necessary connection</a:t>
            </a:r>
            <a:endParaRPr lang="en-US" dirty="0">
              <a:solidFill>
                <a:srgbClr val="FF0000"/>
              </a:solidFill>
            </a:endParaRPr>
          </a:p>
        </p:txBody>
      </p:sp>
      <p:sp>
        <p:nvSpPr>
          <p:cNvPr id="6" name="Text Placeholder 5"/>
          <p:cNvSpPr>
            <a:spLocks noGrp="1"/>
          </p:cNvSpPr>
          <p:nvPr>
            <p:ph type="body" sz="quarter" idx="3"/>
          </p:nvPr>
        </p:nvSpPr>
        <p:spPr/>
        <p:txBody>
          <a:bodyPr/>
          <a:lstStyle/>
          <a:p>
            <a:r>
              <a:rPr lang="en-US" dirty="0" smtClean="0"/>
              <a:t>Empirical definition</a:t>
            </a:r>
            <a:endParaRPr lang="en-US" dirty="0"/>
          </a:p>
        </p:txBody>
      </p:sp>
      <p:sp>
        <p:nvSpPr>
          <p:cNvPr id="7" name="Content Placeholder 6"/>
          <p:cNvSpPr>
            <a:spLocks noGrp="1"/>
          </p:cNvSpPr>
          <p:nvPr>
            <p:ph sz="quarter" idx="4"/>
          </p:nvPr>
        </p:nvSpPr>
        <p:spPr/>
        <p:txBody>
          <a:bodyPr/>
          <a:lstStyle/>
          <a:p>
            <a:r>
              <a:rPr lang="en-US" dirty="0" smtClean="0"/>
              <a:t>Contiguity</a:t>
            </a:r>
          </a:p>
          <a:p>
            <a:r>
              <a:rPr lang="en-US" dirty="0" smtClean="0"/>
              <a:t>Temporal priority</a:t>
            </a:r>
          </a:p>
          <a:p>
            <a:r>
              <a:rPr lang="en-US" dirty="0" smtClean="0">
                <a:solidFill>
                  <a:srgbClr val="FF0000"/>
                </a:solidFill>
              </a:rPr>
              <a:t>Constant conjunction</a:t>
            </a:r>
            <a:endParaRPr lang="en-US" dirty="0">
              <a:solidFill>
                <a:srgbClr val="FF0000"/>
              </a:solidFill>
            </a:endParaRPr>
          </a:p>
        </p:txBody>
      </p:sp>
      <p:sp>
        <p:nvSpPr>
          <p:cNvPr id="8" name="TextBox 7"/>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50479992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INUS condition</a:t>
            </a:r>
            <a:endParaRPr lang="en-US" dirty="0"/>
          </a:p>
        </p:txBody>
      </p:sp>
      <p:sp>
        <p:nvSpPr>
          <p:cNvPr id="3" name="Content Placeholder 2"/>
          <p:cNvSpPr>
            <a:spLocks noGrp="1"/>
          </p:cNvSpPr>
          <p:nvPr>
            <p:ph idx="1"/>
          </p:nvPr>
        </p:nvSpPr>
        <p:spPr/>
        <p:txBody>
          <a:bodyPr/>
          <a:lstStyle/>
          <a:p>
            <a:pPr marL="0" lvl="1" indent="0">
              <a:buNone/>
            </a:pPr>
            <a:r>
              <a:rPr lang="en-US" dirty="0" smtClean="0"/>
              <a:t>A cause is an insufficient (I) </a:t>
            </a:r>
            <a:r>
              <a:rPr lang="en-US" dirty="0"/>
              <a:t>but non-</a:t>
            </a:r>
            <a:r>
              <a:rPr lang="en-US" dirty="0" smtClean="0"/>
              <a:t>redundant (N) </a:t>
            </a:r>
            <a:r>
              <a:rPr lang="en-US" dirty="0"/>
              <a:t>part of an </a:t>
            </a:r>
            <a:r>
              <a:rPr lang="en-US" dirty="0" smtClean="0"/>
              <a:t>unnecessary (U) </a:t>
            </a:r>
            <a:r>
              <a:rPr lang="en-US" dirty="0"/>
              <a:t>but sufficient </a:t>
            </a:r>
            <a:r>
              <a:rPr lang="en-US" dirty="0" smtClean="0"/>
              <a:t>condition (S)</a:t>
            </a:r>
          </a:p>
          <a:p>
            <a:pPr marL="0" lvl="1" indent="0">
              <a:buNone/>
            </a:pPr>
            <a:endParaRPr lang="en-US" dirty="0" smtClean="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70741035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smtClean="0"/>
              <a:t>INUS example</a:t>
            </a:r>
            <a:endParaRPr lang="en-US" dirty="0"/>
          </a:p>
        </p:txBody>
      </p:sp>
      <p:sp>
        <p:nvSpPr>
          <p:cNvPr id="26627" name="Rectangle 3"/>
          <p:cNvSpPr>
            <a:spLocks noGrp="1" noChangeArrowheads="1"/>
          </p:cNvSpPr>
          <p:nvPr>
            <p:ph idx="1"/>
          </p:nvPr>
        </p:nvSpPr>
        <p:spPr>
          <a:xfrm>
            <a:off x="457200" y="1600201"/>
            <a:ext cx="8229600" cy="2245824"/>
          </a:xfrm>
        </p:spPr>
        <p:txBody>
          <a:bodyPr>
            <a:normAutofit fontScale="92500" lnSpcReduction="10000"/>
          </a:bodyPr>
          <a:lstStyle/>
          <a:p>
            <a:r>
              <a:rPr lang="en-US" dirty="0" smtClean="0"/>
              <a:t>Lit match (C) may cause house fire (E)</a:t>
            </a:r>
          </a:p>
          <a:p>
            <a:r>
              <a:rPr lang="en-US" dirty="0" smtClean="0"/>
              <a:t>Many cases where lit match does not cause fire </a:t>
            </a:r>
          </a:p>
          <a:p>
            <a:r>
              <a:rPr lang="en-US" dirty="0" smtClean="0"/>
              <a:t>Many cases of fire without lit match (Y)</a:t>
            </a:r>
          </a:p>
          <a:p>
            <a:r>
              <a:rPr lang="en-US" dirty="0" smtClean="0"/>
              <a:t>For lit match to cause fire, need oxygen, flammable materials, etc. (X)</a:t>
            </a:r>
            <a:endParaRPr lang="en-US" dirty="0"/>
          </a:p>
        </p:txBody>
      </p:sp>
      <p:pic>
        <p:nvPicPr>
          <p:cNvPr id="18" name="Picture 5" descr="MCj0290293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267200"/>
            <a:ext cx="1335088" cy="15001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MCj029038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19200" y="4572000"/>
            <a:ext cx="973138" cy="10874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20" name="Picture 7" descr="MCj0397492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114800"/>
            <a:ext cx="1825625" cy="1892300"/>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9"/>
          <p:cNvSpPr>
            <a:spLocks noChangeArrowheads="1"/>
          </p:cNvSpPr>
          <p:nvPr/>
        </p:nvSpPr>
        <p:spPr bwMode="auto">
          <a:xfrm>
            <a:off x="2438400" y="4953000"/>
            <a:ext cx="1219200" cy="381000"/>
          </a:xfrm>
          <a:prstGeom prst="rightArrow">
            <a:avLst>
              <a:gd name="adj1" fmla="val 50000"/>
              <a:gd name="adj2" fmla="val 8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AutoShape 10"/>
          <p:cNvSpPr>
            <a:spLocks noChangeArrowheads="1"/>
          </p:cNvSpPr>
          <p:nvPr/>
        </p:nvSpPr>
        <p:spPr bwMode="auto">
          <a:xfrm>
            <a:off x="5334000" y="4953000"/>
            <a:ext cx="1066800" cy="381000"/>
          </a:xfrm>
          <a:prstGeom prst="leftArrow">
            <a:avLst>
              <a:gd name="adj1" fmla="val 50000"/>
              <a:gd name="adj2" fmla="val 7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 Box 11"/>
          <p:cNvSpPr txBox="1">
            <a:spLocks noChangeArrowheads="1"/>
          </p:cNvSpPr>
          <p:nvPr/>
        </p:nvSpPr>
        <p:spPr bwMode="auto">
          <a:xfrm>
            <a:off x="1279525" y="5980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t>C</a:t>
            </a:r>
          </a:p>
        </p:txBody>
      </p:sp>
      <p:sp>
        <p:nvSpPr>
          <p:cNvPr id="24" name="Rectangle 12"/>
          <p:cNvSpPr>
            <a:spLocks noChangeArrowheads="1"/>
          </p:cNvSpPr>
          <p:nvPr/>
        </p:nvSpPr>
        <p:spPr bwMode="auto">
          <a:xfrm>
            <a:off x="7315200" y="6096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t>y</a:t>
            </a:r>
          </a:p>
        </p:txBody>
      </p:sp>
      <p:sp>
        <p:nvSpPr>
          <p:cNvPr id="25" name="Rectangle 13"/>
          <p:cNvSpPr>
            <a:spLocks noChangeArrowheads="1"/>
          </p:cNvSpPr>
          <p:nvPr/>
        </p:nvSpPr>
        <p:spPr bwMode="auto">
          <a:xfrm>
            <a:off x="4419600" y="60198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t>E</a:t>
            </a:r>
          </a:p>
        </p:txBody>
      </p:sp>
      <p:sp>
        <p:nvSpPr>
          <p:cNvPr id="12" name="TextBox 11"/>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860872721"/>
      </p:ext>
    </p:extLst>
  </p:cSld>
  <p:clrMapOvr>
    <a:masterClrMapping/>
  </p:clrMapOvr>
  <p:transition xmlns:p14="http://schemas.microsoft.com/office/powerpoint/2010/main" advTm="16"/>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XMRV leads to CFS?</a:t>
            </a:r>
          </a:p>
        </p:txBody>
      </p:sp>
      <p:pic>
        <p:nvPicPr>
          <p:cNvPr id="4" name="Content Placeholder 3" descr="Screen Shot 2012-08-25 at 12.43.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41" r="-184"/>
          <a:stretch/>
        </p:blipFill>
        <p:spPr>
          <a:xfrm>
            <a:off x="183445" y="1600200"/>
            <a:ext cx="5108222" cy="4525963"/>
          </a:xfrm>
        </p:spPr>
      </p:pic>
      <p:sp>
        <p:nvSpPr>
          <p:cNvPr id="5" name="Rectangle 4"/>
          <p:cNvSpPr/>
          <p:nvPr/>
        </p:nvSpPr>
        <p:spPr>
          <a:xfrm>
            <a:off x="254000" y="3857037"/>
            <a:ext cx="4929481" cy="423333"/>
          </a:xfrm>
          <a:prstGeom prst="rect">
            <a:avLst/>
          </a:prstGeom>
          <a:solidFill>
            <a:schemeClr val="accent3">
              <a:lumMod val="20000"/>
              <a:lumOff val="80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ine Callout 1 5"/>
          <p:cNvSpPr/>
          <p:nvPr/>
        </p:nvSpPr>
        <p:spPr>
          <a:xfrm>
            <a:off x="5973703" y="2803408"/>
            <a:ext cx="2191926" cy="1138296"/>
          </a:xfrm>
          <a:prstGeom prst="borderCallout1">
            <a:avLst>
              <a:gd name="adj1" fmla="val 52634"/>
              <a:gd name="adj2" fmla="val -179"/>
              <a:gd name="adj3" fmla="val 112500"/>
              <a:gd name="adj4" fmla="val -38333"/>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 think it settles the issue of whether the initial report was real or not”</a:t>
            </a:r>
            <a:endParaRPr lang="en-US" dirty="0">
              <a:solidFill>
                <a:srgbClr val="000000"/>
              </a:solidFill>
            </a:endParaRPr>
          </a:p>
        </p:txBody>
      </p:sp>
      <p:sp>
        <p:nvSpPr>
          <p:cNvPr id="7" name="TextBox 6"/>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2524541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INUS conditions summary</a:t>
            </a:r>
            <a:endParaRPr lang="en-US" dirty="0"/>
          </a:p>
        </p:txBody>
      </p:sp>
      <p:sp>
        <p:nvSpPr>
          <p:cNvPr id="24579" name="Rectangle 3"/>
          <p:cNvSpPr>
            <a:spLocks noGrp="1" noChangeArrowheads="1"/>
          </p:cNvSpPr>
          <p:nvPr>
            <p:ph type="body" idx="1"/>
          </p:nvPr>
        </p:nvSpPr>
        <p:spPr>
          <a:xfrm>
            <a:off x="457200" y="1600200"/>
            <a:ext cx="8229600" cy="4070451"/>
          </a:xfrm>
        </p:spPr>
        <p:txBody>
          <a:bodyPr>
            <a:normAutofit lnSpcReduction="10000"/>
          </a:bodyPr>
          <a:lstStyle/>
          <a:p>
            <a:r>
              <a:rPr lang="en-US" dirty="0" smtClean="0"/>
              <a:t>X are conditions needed for C to cause the effect</a:t>
            </a:r>
          </a:p>
          <a:p>
            <a:r>
              <a:rPr lang="en-US" dirty="0" smtClean="0"/>
              <a:t>Y is a set of sufficient conditions for E</a:t>
            </a:r>
          </a:p>
          <a:p>
            <a:r>
              <a:rPr lang="en-US" dirty="0" smtClean="0"/>
              <a:t>C is INUS condition of E </a:t>
            </a:r>
            <a:r>
              <a:rPr lang="en-US" dirty="0" err="1" smtClean="0"/>
              <a:t>iff</a:t>
            </a:r>
            <a:r>
              <a:rPr lang="en-US" dirty="0" smtClean="0"/>
              <a:t>:</a:t>
            </a:r>
          </a:p>
          <a:p>
            <a:pPr lvl="1"/>
            <a:r>
              <a:rPr lang="en-US" dirty="0" smtClean="0"/>
              <a:t>For some X and some Y (CX or Y) is necessary and sufficient condition of E</a:t>
            </a:r>
          </a:p>
          <a:p>
            <a:pPr lvl="1"/>
            <a:r>
              <a:rPr lang="en-US" dirty="0" smtClean="0"/>
              <a:t>C is not a sufficient condition of E</a:t>
            </a:r>
          </a:p>
          <a:p>
            <a:pPr lvl="1"/>
            <a:r>
              <a:rPr lang="en-US" dirty="0" smtClean="0"/>
              <a:t>X is not a sufficient condition of E</a:t>
            </a:r>
          </a:p>
          <a:p>
            <a:r>
              <a:rPr lang="en-US" dirty="0" smtClean="0"/>
              <a:t>There are sets of conditions that result in effect, cause is necessary part of one of those sets. </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722450758"/>
      </p:ext>
    </p:extLst>
  </p:cSld>
  <p:clrMapOvr>
    <a:masterClrMapping/>
  </p:clrMapOvr>
  <p:transition xmlns:p14="http://schemas.microsoft.com/office/powerpoint/2010/main" advTm="33953"/>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for INUS</a:t>
            </a:r>
            <a:endParaRPr lang="en-US" dirty="0"/>
          </a:p>
        </p:txBody>
      </p:sp>
      <p:sp>
        <p:nvSpPr>
          <p:cNvPr id="3" name="Content Placeholder 2"/>
          <p:cNvSpPr>
            <a:spLocks noGrp="1"/>
          </p:cNvSpPr>
          <p:nvPr>
            <p:ph idx="1"/>
          </p:nvPr>
        </p:nvSpPr>
        <p:spPr/>
        <p:txBody>
          <a:bodyPr/>
          <a:lstStyle/>
          <a:p>
            <a:r>
              <a:rPr lang="en-US" dirty="0" smtClean="0"/>
              <a:t>Insufficient to rule out spurious relationships</a:t>
            </a:r>
          </a:p>
          <a:p>
            <a:pPr lvl="1"/>
            <a:r>
              <a:rPr lang="en-US" dirty="0"/>
              <a:t>C</a:t>
            </a:r>
            <a:r>
              <a:rPr lang="en-US" dirty="0" smtClean="0"/>
              <a:t>ommon cause of two effects</a:t>
            </a:r>
            <a:endParaRPr lang="en-US" dirty="0"/>
          </a:p>
          <a:p>
            <a:pPr lvl="1"/>
            <a:r>
              <a:rPr lang="en-US" dirty="0" smtClean="0"/>
              <a:t>Chance regularities</a:t>
            </a:r>
          </a:p>
          <a:p>
            <a:r>
              <a:rPr lang="en-US" dirty="0" smtClean="0"/>
              <a:t>Strength of contribution</a:t>
            </a:r>
          </a:p>
          <a:p>
            <a:r>
              <a:rPr lang="en-US" dirty="0" smtClean="0"/>
              <a:t>Relative nature</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98448995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Murder mystery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June 27, 2005: A sleepwalker, </a:t>
            </a:r>
            <a:r>
              <a:rPr lang="en-US" dirty="0" err="1" smtClean="0"/>
              <a:t>Benjamini</a:t>
            </a:r>
            <a:r>
              <a:rPr lang="en-US" dirty="0" smtClean="0"/>
              <a:t> </a:t>
            </a:r>
            <a:r>
              <a:rPr lang="en-US" dirty="0" err="1" smtClean="0"/>
              <a:t>Adoyo</a:t>
            </a:r>
            <a:r>
              <a:rPr lang="en-US" dirty="0" smtClean="0"/>
              <a:t> goes to sleep disorder clinic. Had been wandering through house, and sometimes shaking his wife while standing over her and babbling. He had no memory of these episodes.</a:t>
            </a:r>
          </a:p>
          <a:p>
            <a:r>
              <a:rPr lang="en-US" dirty="0" smtClean="0"/>
              <a:t>August 10, 2005: After sleep study, center says he has non-REM </a:t>
            </a:r>
            <a:r>
              <a:rPr lang="en-US" dirty="0" err="1" smtClean="0"/>
              <a:t>parasomnia</a:t>
            </a:r>
            <a:r>
              <a:rPr lang="en-US" dirty="0" smtClean="0"/>
              <a:t>. </a:t>
            </a:r>
          </a:p>
          <a:p>
            <a:r>
              <a:rPr lang="en-US" dirty="0" smtClean="0"/>
              <a:t>October 17, 2005: Visits clinic again. Medication increased.</a:t>
            </a:r>
            <a:endParaRPr lang="en-US" dirty="0"/>
          </a:p>
          <a:p>
            <a:r>
              <a:rPr lang="en-US" dirty="0" smtClean="0"/>
              <a:t>October 19, 2005: </a:t>
            </a:r>
            <a:r>
              <a:rPr lang="en-US" dirty="0" err="1" smtClean="0"/>
              <a:t>Adoyo</a:t>
            </a:r>
            <a:r>
              <a:rPr lang="en-US" dirty="0" smtClean="0"/>
              <a:t> is arrested and charged with killing his wife</a:t>
            </a:r>
          </a:p>
          <a:p>
            <a:endParaRPr lang="en-US" dirty="0" smtClean="0"/>
          </a:p>
          <a:p>
            <a:r>
              <a:rPr lang="en-US" dirty="0" smtClean="0"/>
              <a:t>In general, </a:t>
            </a:r>
            <a:r>
              <a:rPr lang="en-US" dirty="0" err="1" smtClean="0"/>
              <a:t>parasomniacs</a:t>
            </a:r>
            <a:r>
              <a:rPr lang="en-US" dirty="0" smtClean="0"/>
              <a:t> can kill people with no intention, awareness or memory of committing the crime</a:t>
            </a:r>
          </a:p>
          <a:p>
            <a:r>
              <a:rPr lang="en-US" dirty="0" smtClean="0"/>
              <a:t>Is it murder or a result of his sleep disorder?</a:t>
            </a:r>
            <a:endParaRPr lang="en-US" dirty="0"/>
          </a:p>
        </p:txBody>
      </p:sp>
      <p:sp>
        <p:nvSpPr>
          <p:cNvPr id="4" name="TextBox 3"/>
          <p:cNvSpPr txBox="1"/>
          <p:nvPr/>
        </p:nvSpPr>
        <p:spPr>
          <a:xfrm>
            <a:off x="799028" y="6304002"/>
            <a:ext cx="7545944" cy="369332"/>
          </a:xfrm>
          <a:prstGeom prst="rect">
            <a:avLst/>
          </a:prstGeom>
          <a:noFill/>
        </p:spPr>
        <p:txBody>
          <a:bodyPr wrap="none" rtlCol="0">
            <a:spAutoFit/>
          </a:bodyPr>
          <a:lstStyle/>
          <a:p>
            <a:r>
              <a:rPr lang="en-US" dirty="0" smtClean="0"/>
              <a:t>The Case of the Sleeping Slayer. Scientific American, September 2012, p 34-39.</a:t>
            </a:r>
            <a:endParaRPr lang="en-US" dirty="0"/>
          </a:p>
        </p:txBody>
      </p:sp>
    </p:spTree>
    <p:extLst>
      <p:ext uri="{BB962C8B-B14F-4D97-AF65-F5344CB8AC3E}">
        <p14:creationId xmlns:p14="http://schemas.microsoft.com/office/powerpoint/2010/main" val="772511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Sleepwalker or murderer?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911 call, 3:41 am October 19, 2005</a:t>
            </a:r>
          </a:p>
          <a:p>
            <a:endParaRPr lang="en-US" dirty="0"/>
          </a:p>
          <a:p>
            <a:endParaRPr lang="en-US" dirty="0" smtClean="0"/>
          </a:p>
          <a:p>
            <a:endParaRPr lang="en-US" dirty="0"/>
          </a:p>
          <a:p>
            <a:endParaRPr lang="en-US" dirty="0" smtClean="0"/>
          </a:p>
          <a:p>
            <a:endParaRPr lang="en-US" dirty="0" smtClean="0"/>
          </a:p>
          <a:p>
            <a:r>
              <a:rPr lang="en-US" dirty="0" smtClean="0"/>
              <a:t>Confessed, but was confused and asked about wife’s welfare</a:t>
            </a:r>
          </a:p>
          <a:p>
            <a:r>
              <a:rPr lang="en-US" dirty="0" smtClean="0"/>
              <a:t>Core question: </a:t>
            </a:r>
            <a:r>
              <a:rPr lang="en-US" dirty="0" err="1"/>
              <a:t>p</a:t>
            </a:r>
            <a:r>
              <a:rPr lang="en-US" dirty="0" err="1" smtClean="0"/>
              <a:t>arasomnia</a:t>
            </a:r>
            <a:r>
              <a:rPr lang="en-US" dirty="0" smtClean="0"/>
              <a:t> was known prior to incident, but was it the cause of wife’s murder?</a:t>
            </a:r>
          </a:p>
        </p:txBody>
      </p:sp>
      <p:sp>
        <p:nvSpPr>
          <p:cNvPr id="4" name="TextBox 3"/>
          <p:cNvSpPr txBox="1"/>
          <p:nvPr/>
        </p:nvSpPr>
        <p:spPr>
          <a:xfrm>
            <a:off x="2065226" y="2093653"/>
            <a:ext cx="5013549" cy="2308324"/>
          </a:xfrm>
          <a:prstGeom prst="rect">
            <a:avLst/>
          </a:prstGeom>
          <a:noFill/>
        </p:spPr>
        <p:txBody>
          <a:bodyPr wrap="none" rtlCol="0">
            <a:spAutoFit/>
          </a:bodyPr>
          <a:lstStyle/>
          <a:p>
            <a:r>
              <a:rPr lang="en-US" dirty="0" smtClean="0"/>
              <a:t>Operator: What’s going on?</a:t>
            </a:r>
          </a:p>
          <a:p>
            <a:r>
              <a:rPr lang="en-US" dirty="0" err="1" smtClean="0"/>
              <a:t>Adoyo</a:t>
            </a:r>
            <a:r>
              <a:rPr lang="en-US" dirty="0" smtClean="0"/>
              <a:t>: You just get here</a:t>
            </a:r>
          </a:p>
          <a:p>
            <a:r>
              <a:rPr lang="en-US" dirty="0" smtClean="0"/>
              <a:t>Operator: You need to tell me what’s going on.</a:t>
            </a:r>
          </a:p>
          <a:p>
            <a:r>
              <a:rPr lang="en-US" dirty="0" err="1" smtClean="0"/>
              <a:t>Adoyo</a:t>
            </a:r>
            <a:r>
              <a:rPr lang="en-US" dirty="0" smtClean="0"/>
              <a:t>: Somebody is dead</a:t>
            </a:r>
          </a:p>
          <a:p>
            <a:r>
              <a:rPr lang="en-US" dirty="0" smtClean="0"/>
              <a:t>Operator: Somebody is dead?</a:t>
            </a:r>
          </a:p>
          <a:p>
            <a:r>
              <a:rPr lang="en-US" dirty="0" err="1" smtClean="0"/>
              <a:t>Adoyo</a:t>
            </a:r>
            <a:r>
              <a:rPr lang="en-US" dirty="0" smtClean="0"/>
              <a:t>: Yes.</a:t>
            </a:r>
          </a:p>
          <a:p>
            <a:r>
              <a:rPr lang="en-US" dirty="0" smtClean="0"/>
              <a:t>Operator: Where are they at?</a:t>
            </a:r>
          </a:p>
          <a:p>
            <a:r>
              <a:rPr lang="en-US" dirty="0" err="1" smtClean="0"/>
              <a:t>Adoyo</a:t>
            </a:r>
            <a:r>
              <a:rPr lang="en-US" dirty="0" smtClean="0"/>
              <a:t>: In their house. Somebody is dead. Get here.</a:t>
            </a:r>
          </a:p>
        </p:txBody>
      </p:sp>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6257886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verdict</a:t>
            </a:r>
            <a:endParaRPr lang="en-US" dirty="0"/>
          </a:p>
        </p:txBody>
      </p:sp>
      <p:sp>
        <p:nvSpPr>
          <p:cNvPr id="3" name="Content Placeholder 2"/>
          <p:cNvSpPr>
            <a:spLocks noGrp="1"/>
          </p:cNvSpPr>
          <p:nvPr>
            <p:ph idx="1"/>
          </p:nvPr>
        </p:nvSpPr>
        <p:spPr/>
        <p:txBody>
          <a:bodyPr>
            <a:normAutofit/>
          </a:bodyPr>
          <a:lstStyle/>
          <a:p>
            <a:r>
              <a:rPr lang="en-US" dirty="0" smtClean="0"/>
              <a:t>Wasn’t nearby wife (proximity is important)</a:t>
            </a:r>
          </a:p>
          <a:p>
            <a:r>
              <a:rPr lang="en-US" dirty="0" smtClean="0"/>
              <a:t>Usually no motive, but had been arguing with wife</a:t>
            </a:r>
          </a:p>
          <a:p>
            <a:r>
              <a:rPr lang="en-US" dirty="0" smtClean="0"/>
              <a:t>Assaulted wife in bedroom with hammer, chased into hall &amp; bathroom, stabbed and strangled her</a:t>
            </a:r>
          </a:p>
          <a:p>
            <a:r>
              <a:rPr lang="en-US" dirty="0" smtClean="0"/>
              <a:t>Unusual to see so many mechanisms at once</a:t>
            </a:r>
          </a:p>
          <a:p>
            <a:r>
              <a:rPr lang="en-US" dirty="0" err="1" smtClean="0"/>
              <a:t>Adoyo</a:t>
            </a:r>
            <a:r>
              <a:rPr lang="en-US" dirty="0" smtClean="0"/>
              <a:t> pled guilty to second degree murder</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3921413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3" name="Content Placeholder 2"/>
          <p:cNvSpPr>
            <a:spLocks noGrp="1"/>
          </p:cNvSpPr>
          <p:nvPr>
            <p:ph idx="1"/>
          </p:nvPr>
        </p:nvSpPr>
        <p:spPr/>
        <p:txBody>
          <a:bodyPr>
            <a:normAutofit lnSpcReduction="10000"/>
          </a:bodyPr>
          <a:lstStyle/>
          <a:p>
            <a:r>
              <a:rPr lang="en-US" dirty="0" smtClean="0"/>
              <a:t>Sally Clark’s 1</a:t>
            </a:r>
            <a:r>
              <a:rPr lang="en-US" baseline="30000" dirty="0" smtClean="0"/>
              <a:t>st</a:t>
            </a:r>
            <a:r>
              <a:rPr lang="en-US" dirty="0" smtClean="0"/>
              <a:t> son died in 1996, as a result of SIDS</a:t>
            </a:r>
          </a:p>
          <a:p>
            <a:r>
              <a:rPr lang="en-US" dirty="0" smtClean="0"/>
              <a:t>Her 2</a:t>
            </a:r>
            <a:r>
              <a:rPr lang="en-US" baseline="30000" dirty="0" smtClean="0"/>
              <a:t>nd</a:t>
            </a:r>
            <a:r>
              <a:rPr lang="en-US" dirty="0" smtClean="0"/>
              <a:t> son died in 1999, also as a result of SIDS</a:t>
            </a:r>
          </a:p>
          <a:p>
            <a:endParaRPr lang="en-US" dirty="0"/>
          </a:p>
          <a:p>
            <a:r>
              <a:rPr lang="en-US" dirty="0" smtClean="0"/>
              <a:t>Prosecutors argued too unlikely to both be SIDS, must be murder.</a:t>
            </a:r>
          </a:p>
          <a:p>
            <a:pPr lvl="1"/>
            <a:r>
              <a:rPr lang="en-US" dirty="0" smtClean="0"/>
              <a:t>Chance of SIDS = 1/8,543 so chance of 2 deaths = 1/(8,543*8,543)  (</a:t>
            </a:r>
            <a:r>
              <a:rPr lang="en-US" dirty="0" err="1" smtClean="0"/>
              <a:t>approx</a:t>
            </a:r>
            <a:r>
              <a:rPr lang="en-US" dirty="0" smtClean="0"/>
              <a:t> 1 in 73 million)</a:t>
            </a:r>
          </a:p>
          <a:p>
            <a:pPr lvl="1"/>
            <a:r>
              <a:rPr lang="en-US" dirty="0" smtClean="0"/>
              <a:t>What’s wrong with this?</a:t>
            </a:r>
            <a:endParaRPr lang="en-US" dirty="0"/>
          </a:p>
        </p:txBody>
      </p:sp>
      <p:sp>
        <p:nvSpPr>
          <p:cNvPr id="4" name="TextBox 3"/>
          <p:cNvSpPr txBox="1"/>
          <p:nvPr/>
        </p:nvSpPr>
        <p:spPr>
          <a:xfrm>
            <a:off x="2208362" y="6599142"/>
            <a:ext cx="184666" cy="369332"/>
          </a:xfrm>
          <a:prstGeom prst="rect">
            <a:avLst/>
          </a:prstGeom>
          <a:noFill/>
        </p:spPr>
        <p:txBody>
          <a:bodyPr wrap="none" rtlCol="0">
            <a:spAutoFit/>
          </a:bodyPr>
          <a:lstStyle/>
          <a:p>
            <a:endParaRPr lang="en-US" dirty="0"/>
          </a:p>
        </p:txBody>
      </p:sp>
      <p:sp>
        <p:nvSpPr>
          <p:cNvPr id="5" name="TextBox 4"/>
          <p:cNvSpPr txBox="1"/>
          <p:nvPr/>
        </p:nvSpPr>
        <p:spPr>
          <a:xfrm>
            <a:off x="1104181" y="6709588"/>
            <a:ext cx="184666" cy="369332"/>
          </a:xfrm>
          <a:prstGeom prst="rect">
            <a:avLst/>
          </a:prstGeom>
          <a:noFill/>
        </p:spPr>
        <p:txBody>
          <a:bodyPr wrap="none" rtlCol="0">
            <a:spAutoFit/>
          </a:bodyPr>
          <a:lstStyle/>
          <a:p>
            <a:endParaRPr lang="en-US" dirty="0"/>
          </a:p>
        </p:txBody>
      </p:sp>
      <p:sp>
        <p:nvSpPr>
          <p:cNvPr id="8" name="TextBox 7"/>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167476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 causality</a:t>
            </a:r>
            <a:endParaRPr lang="en-US" dirty="0"/>
          </a:p>
        </p:txBody>
      </p:sp>
      <p:sp>
        <p:nvSpPr>
          <p:cNvPr id="3" name="Content Placeholder 2"/>
          <p:cNvSpPr>
            <a:spLocks noGrp="1"/>
          </p:cNvSpPr>
          <p:nvPr>
            <p:ph idx="1"/>
          </p:nvPr>
        </p:nvSpPr>
        <p:spPr/>
        <p:txBody>
          <a:bodyPr/>
          <a:lstStyle/>
          <a:p>
            <a:r>
              <a:rPr lang="en-US" dirty="0" smtClean="0"/>
              <a:t>What happens in general, versus what happened in a particular instance</a:t>
            </a:r>
          </a:p>
          <a:p>
            <a:pPr lvl="1"/>
            <a:r>
              <a:rPr lang="en-US" dirty="0" err="1" smtClean="0"/>
              <a:t>Parasomnia</a:t>
            </a:r>
            <a:r>
              <a:rPr lang="en-US" dirty="0" smtClean="0"/>
              <a:t> causing murder, versus </a:t>
            </a:r>
            <a:r>
              <a:rPr lang="en-US" dirty="0" err="1" smtClean="0"/>
              <a:t>parasomnia</a:t>
            </a:r>
            <a:r>
              <a:rPr lang="en-US" dirty="0" smtClean="0"/>
              <a:t> causing murder of </a:t>
            </a:r>
            <a:r>
              <a:rPr lang="en-US" dirty="0" err="1" smtClean="0"/>
              <a:t>Adoyo’s</a:t>
            </a:r>
            <a:r>
              <a:rPr lang="en-US" dirty="0" smtClean="0"/>
              <a:t> wife</a:t>
            </a:r>
          </a:p>
          <a:p>
            <a:r>
              <a:rPr lang="en-US" dirty="0" smtClean="0"/>
              <a:t>Why do we need to talk about it separately?</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47197130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Counterfactuals</a:t>
            </a:r>
            <a:endParaRPr lang="en-US" dirty="0"/>
          </a:p>
        </p:txBody>
      </p:sp>
      <p:sp>
        <p:nvSpPr>
          <p:cNvPr id="3" name="Content Placeholder 2"/>
          <p:cNvSpPr>
            <a:spLocks noGrp="1"/>
          </p:cNvSpPr>
          <p:nvPr>
            <p:ph idx="1"/>
          </p:nvPr>
        </p:nvSpPr>
        <p:spPr/>
        <p:txBody>
          <a:bodyPr/>
          <a:lstStyle/>
          <a:p>
            <a:r>
              <a:rPr lang="en-US" dirty="0" smtClean="0"/>
              <a:t>How do we distinguish between things that are necessary in that they are required for the effect, and those that just co-occur?</a:t>
            </a:r>
          </a:p>
          <a:p>
            <a:r>
              <a:rPr lang="en-US" dirty="0" smtClean="0"/>
              <a:t>Had things been different, what would have happened?</a:t>
            </a:r>
          </a:p>
          <a:p>
            <a:endParaRPr lang="en-US" dirty="0" smtClean="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991769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Counterfactual (basic idea)</a:t>
            </a:r>
            <a:endParaRPr lang="en-US" dirty="0"/>
          </a:p>
        </p:txBody>
      </p:sp>
      <p:sp>
        <p:nvSpPr>
          <p:cNvPr id="3" name="Content Placeholder 2"/>
          <p:cNvSpPr>
            <a:spLocks noGrp="1"/>
          </p:cNvSpPr>
          <p:nvPr>
            <p:ph idx="1"/>
          </p:nvPr>
        </p:nvSpPr>
        <p:spPr/>
        <p:txBody>
          <a:bodyPr/>
          <a:lstStyle/>
          <a:p>
            <a:r>
              <a:rPr lang="en-US" dirty="0" smtClean="0"/>
              <a:t>Had C not have happened, E would not have either</a:t>
            </a:r>
          </a:p>
          <a:p>
            <a:r>
              <a:rPr lang="en-US" dirty="0" smtClean="0"/>
              <a:t>Ex: umbrella vendors and rain</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108821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a:t>
            </a:r>
            <a:r>
              <a:rPr lang="en-US" dirty="0" err="1" smtClean="0"/>
              <a:t>Vs</a:t>
            </a:r>
            <a:r>
              <a:rPr lang="en-US" dirty="0" smtClean="0"/>
              <a:t> Statistical Approaches</a:t>
            </a:r>
            <a:endParaRPr lang="en-US" dirty="0"/>
          </a:p>
        </p:txBody>
      </p:sp>
      <p:sp>
        <p:nvSpPr>
          <p:cNvPr id="3" name="Text Placeholder 2"/>
          <p:cNvSpPr>
            <a:spLocks noGrp="1"/>
          </p:cNvSpPr>
          <p:nvPr>
            <p:ph type="body" idx="1"/>
          </p:nvPr>
        </p:nvSpPr>
        <p:spPr/>
        <p:txBody>
          <a:bodyPr/>
          <a:lstStyle/>
          <a:p>
            <a:r>
              <a:rPr lang="en-US" dirty="0" smtClean="0"/>
              <a:t>Formalizing Causality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3/10/16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69</a:t>
            </a:fld>
            <a:endParaRPr lang="en-US" dirty="0"/>
          </a:p>
        </p:txBody>
      </p:sp>
    </p:spTree>
    <p:extLst>
      <p:ext uri="{BB962C8B-B14F-4D97-AF65-F5344CB8AC3E}">
        <p14:creationId xmlns:p14="http://schemas.microsoft.com/office/powerpoint/2010/main" val="279542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t>
            </a:r>
            <a:endParaRPr lang="en-US" dirty="0"/>
          </a:p>
        </p:txBody>
      </p:sp>
      <p:sp>
        <p:nvSpPr>
          <p:cNvPr id="3" name="Content Placeholder 2"/>
          <p:cNvSpPr>
            <a:spLocks noGrp="1"/>
          </p:cNvSpPr>
          <p:nvPr>
            <p:ph idx="1"/>
          </p:nvPr>
        </p:nvSpPr>
        <p:spPr/>
        <p:txBody>
          <a:bodyPr/>
          <a:lstStyle/>
          <a:p>
            <a:endParaRPr lang="en-US"/>
          </a:p>
        </p:txBody>
      </p:sp>
      <p:pic>
        <p:nvPicPr>
          <p:cNvPr id="5" name="Picture 4" descr="Screen Shot 2012-08-25 at 12.5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0696"/>
            <a:ext cx="6263217" cy="5567304"/>
          </a:xfrm>
          <a:prstGeom prst="rect">
            <a:avLst/>
          </a:prstGeom>
        </p:spPr>
      </p:pic>
      <p:pic>
        <p:nvPicPr>
          <p:cNvPr id="4" name="Picture 3" descr="Screen Shot 2012-08-25 at 12.44.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107" y="1506126"/>
            <a:ext cx="3024693" cy="5257800"/>
          </a:xfrm>
          <a:prstGeom prst="rect">
            <a:avLst/>
          </a:prstGeom>
        </p:spPr>
      </p:pic>
      <p:sp>
        <p:nvSpPr>
          <p:cNvPr id="6" name="TextBox 5"/>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560836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 T-Test</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T-Test</a:t>
            </a:r>
          </a:p>
          <a:p>
            <a:pPr lvl="1"/>
            <a:r>
              <a:rPr lang="en-US" dirty="0" smtClean="0"/>
              <a:t>Tests for </a:t>
            </a:r>
            <a:r>
              <a:rPr lang="en-US" i="1" dirty="0" smtClean="0"/>
              <a:t>difference between two samples</a:t>
            </a:r>
          </a:p>
          <a:p>
            <a:pPr lvl="1"/>
            <a:r>
              <a:rPr lang="en-US" dirty="0" smtClean="0"/>
              <a:t>Best used to determine what is ‘worthy of a second look’</a:t>
            </a:r>
          </a:p>
          <a:p>
            <a:pPr lvl="1"/>
            <a:r>
              <a:rPr lang="en-US" dirty="0" smtClean="0"/>
              <a:t>Limited in its applicability to normal, independent data</a:t>
            </a:r>
          </a:p>
          <a:p>
            <a:pPr lvl="1"/>
            <a:r>
              <a:rPr lang="en-US" dirty="0" smtClean="0"/>
              <a:t>The more implausible the hypothesis, the greater chance that it is a ‘false alarm’</a:t>
            </a:r>
          </a:p>
          <a:p>
            <a:pPr lvl="1"/>
            <a:r>
              <a:rPr lang="en-US" dirty="0" smtClean="0"/>
              <a:t>Does not help to document </a:t>
            </a:r>
            <a:r>
              <a:rPr lang="en-US" i="1" dirty="0" smtClean="0"/>
              <a:t>effect size </a:t>
            </a:r>
            <a:r>
              <a:rPr lang="en-US" dirty="0" smtClean="0"/>
              <a:t>[the actual difference between groups], just </a:t>
            </a:r>
            <a:r>
              <a:rPr lang="en-US" i="1" dirty="0" smtClean="0"/>
              <a:t>effect likelihood</a:t>
            </a:r>
          </a:p>
          <a:p>
            <a:pPr lvl="1"/>
            <a:r>
              <a:rPr lang="en-US" dirty="0" smtClean="0"/>
              <a:t>Susceptible to ‘data dredging’ </a:t>
            </a:r>
          </a:p>
          <a:p>
            <a:pPr lvl="2"/>
            <a:r>
              <a:rPr lang="en-US" dirty="0" smtClean="0"/>
              <a:t>Varied tests looking for a significant result</a:t>
            </a:r>
          </a:p>
          <a:p>
            <a:pPr lvl="2"/>
            <a:r>
              <a:rPr lang="en-US" dirty="0" smtClean="0"/>
              <a:t>Adjustments mid experiment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spTree>
    <p:extLst>
      <p:ext uri="{BB962C8B-B14F-4D97-AF65-F5344CB8AC3E}">
        <p14:creationId xmlns:p14="http://schemas.microsoft.com/office/powerpoint/2010/main" val="107088683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a:t>
            </a:r>
            <a:r>
              <a:rPr lang="en-US" dirty="0" err="1" smtClean="0"/>
              <a:t>Nuzzo</a:t>
            </a:r>
            <a:r>
              <a:rPr lang="en-US" dirty="0" smtClean="0"/>
              <a:t>]</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pic>
        <p:nvPicPr>
          <p:cNvPr id="7" name="Picture 6" descr="Screen Shot 2015-02-14 at 6.23.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Tree>
    <p:extLst>
      <p:ext uri="{BB962C8B-B14F-4D97-AF65-F5344CB8AC3E}">
        <p14:creationId xmlns:p14="http://schemas.microsoft.com/office/powerpoint/2010/main" val="277283151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Plausibility of the hypothesis </a:t>
            </a:r>
            <a:r>
              <a:rPr lang="en-US" dirty="0" smtClean="0"/>
              <a:t>(</a:t>
            </a:r>
            <a:r>
              <a:rPr lang="en-US" i="1" dirty="0" smtClean="0"/>
              <a:t>inference</a:t>
            </a:r>
            <a:r>
              <a:rPr lang="en-US" i="1" dirty="0"/>
              <a:t>)</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72</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366755" y="2159001"/>
            <a:ext cx="126691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‘Prior’: </a:t>
            </a:r>
            <a:br>
              <a:rPr lang="en-US" dirty="0" smtClean="0"/>
            </a:br>
            <a:r>
              <a:rPr lang="en-US" dirty="0" smtClean="0"/>
              <a:t>Before </a:t>
            </a:r>
            <a:r>
              <a:rPr lang="en-US" dirty="0" smtClean="0"/>
              <a:t>the </a:t>
            </a:r>
          </a:p>
          <a:p>
            <a:r>
              <a:rPr lang="en-US" dirty="0" smtClean="0"/>
              <a:t>experiment</a:t>
            </a:r>
            <a:endParaRPr lang="en-US" dirty="0"/>
          </a:p>
        </p:txBody>
      </p:sp>
    </p:spTree>
    <p:extLst>
      <p:ext uri="{BB962C8B-B14F-4D97-AF65-F5344CB8AC3E}">
        <p14:creationId xmlns:p14="http://schemas.microsoft.com/office/powerpoint/2010/main" val="65597947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a:t>S</a:t>
            </a:r>
            <a:r>
              <a:rPr lang="en-US" dirty="0" smtClean="0"/>
              <a:t>tatistical significance’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73</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234573" y="4346223"/>
            <a:ext cx="118000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Calculated </a:t>
            </a:r>
            <a:br>
              <a:rPr lang="en-US" dirty="0" smtClean="0"/>
            </a:br>
            <a:r>
              <a:rPr lang="en-US" i="1" dirty="0" smtClean="0"/>
              <a:t>p </a:t>
            </a:r>
            <a:r>
              <a:rPr lang="en-US" dirty="0" smtClean="0"/>
              <a:t>value</a:t>
            </a:r>
            <a:endParaRPr lang="en-US" dirty="0"/>
          </a:p>
        </p:txBody>
      </p:sp>
    </p:spTree>
    <p:extLst>
      <p:ext uri="{BB962C8B-B14F-4D97-AF65-F5344CB8AC3E}">
        <p14:creationId xmlns:p14="http://schemas.microsoft.com/office/powerpoint/2010/main" val="383871237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74</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3100410" y="4289216"/>
            <a:ext cx="305057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Hypothesis </a:t>
            </a:r>
            <a:r>
              <a:rPr lang="en-US" dirty="0" smtClean="0"/>
              <a:t>more </a:t>
            </a:r>
            <a:r>
              <a:rPr lang="en-US" dirty="0" smtClean="0"/>
              <a:t>plausible</a:t>
            </a:r>
            <a:br>
              <a:rPr lang="en-US" dirty="0" smtClean="0"/>
            </a:br>
            <a:r>
              <a:rPr lang="en-US" dirty="0" smtClean="0"/>
              <a:t>than it should be (Type I Error)</a:t>
            </a:r>
            <a:endParaRPr lang="en-US" dirty="0"/>
          </a:p>
        </p:txBody>
      </p:sp>
    </p:spTree>
    <p:extLst>
      <p:ext uri="{BB962C8B-B14F-4D97-AF65-F5344CB8AC3E}">
        <p14:creationId xmlns:p14="http://schemas.microsoft.com/office/powerpoint/2010/main" val="504503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75</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11" name="TextBox 10"/>
          <p:cNvSpPr txBox="1"/>
          <p:nvPr/>
        </p:nvSpPr>
        <p:spPr>
          <a:xfrm>
            <a:off x="3100410" y="3812966"/>
            <a:ext cx="351460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Alternatively, a small sample </a:t>
            </a:r>
            <a:br>
              <a:rPr lang="en-US" dirty="0" smtClean="0"/>
            </a:br>
            <a:r>
              <a:rPr lang="en-US" dirty="0" smtClean="0"/>
              <a:t>may cause a Type II error (failure to </a:t>
            </a:r>
            <a:br>
              <a:rPr lang="en-US" dirty="0" smtClean="0"/>
            </a:br>
            <a:r>
              <a:rPr lang="en-US" dirty="0" smtClean="0"/>
              <a:t>detect a true difference) due to </a:t>
            </a:r>
            <a:br>
              <a:rPr lang="en-US" dirty="0" smtClean="0"/>
            </a:br>
            <a:r>
              <a:rPr lang="en-US" dirty="0" smtClean="0"/>
              <a:t>random sampling bias</a:t>
            </a:r>
            <a:endParaRPr lang="en-US" dirty="0"/>
          </a:p>
        </p:txBody>
      </p:sp>
    </p:spTree>
    <p:extLst>
      <p:ext uri="{BB962C8B-B14F-4D97-AF65-F5344CB8AC3E}">
        <p14:creationId xmlns:p14="http://schemas.microsoft.com/office/powerpoint/2010/main" val="44717425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32412"/>
            <a:ext cx="6280441" cy="990107"/>
          </a:xfrm>
        </p:spPr>
        <p:txBody>
          <a:bodyPr/>
          <a:lstStyle/>
          <a:p>
            <a:r>
              <a:rPr lang="en-US" dirty="0" smtClean="0"/>
              <a:t>Type II errors (failure to detect difference) also caused by small </a:t>
            </a:r>
            <a:r>
              <a:rPr lang="en-US" dirty="0" smtClean="0"/>
              <a:t>effect size</a:t>
            </a:r>
            <a:endParaRPr lang="en-US" dirty="0"/>
          </a:p>
        </p:txBody>
      </p:sp>
      <p:pic>
        <p:nvPicPr>
          <p:cNvPr id="4" name="Picture 3"/>
          <p:cNvPicPr>
            <a:picLocks noChangeAspect="1"/>
          </p:cNvPicPr>
          <p:nvPr/>
        </p:nvPicPr>
        <p:blipFill>
          <a:blip r:embed="rId3"/>
          <a:stretch>
            <a:fillRect/>
          </a:stretch>
        </p:blipFill>
        <p:spPr>
          <a:xfrm>
            <a:off x="2146300" y="1593850"/>
            <a:ext cx="4851400" cy="4622800"/>
          </a:xfrm>
          <a:prstGeom prst="rect">
            <a:avLst/>
          </a:prstGeom>
        </p:spPr>
      </p:pic>
      <p:sp>
        <p:nvSpPr>
          <p:cNvPr id="5" name="TextBox 4"/>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410991113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altLang="zh-CN" sz="2400" dirty="0" smtClean="0">
                <a:solidFill>
                  <a:schemeClr val="tx1"/>
                </a:solidFill>
              </a:rPr>
              <a:t>Start with </a:t>
            </a:r>
            <a:r>
              <a:rPr lang="en-US" altLang="zh-CN" sz="2400" i="1" dirty="0">
                <a:solidFill>
                  <a:schemeClr val="tx1"/>
                </a:solidFill>
              </a:rPr>
              <a:t>p</a:t>
            </a:r>
            <a:r>
              <a:rPr lang="en-US" altLang="zh-CN" sz="2400" i="1" dirty="0" smtClean="0">
                <a:solidFill>
                  <a:schemeClr val="tx1"/>
                </a:solidFill>
              </a:rPr>
              <a:t>rocess </a:t>
            </a:r>
            <a:r>
              <a:rPr lang="en-US" altLang="zh-CN" sz="2400" dirty="0" smtClean="0">
                <a:solidFill>
                  <a:schemeClr val="tx1"/>
                </a:solidFill>
              </a:rPr>
              <a:t>data and analysis, </a:t>
            </a:r>
            <a:r>
              <a:rPr lang="en-US" altLang="zh-CN" sz="2400" i="1" dirty="0" smtClean="0">
                <a:solidFill>
                  <a:schemeClr val="tx1"/>
                </a:solidFill>
              </a:rPr>
              <a:t>only then </a:t>
            </a:r>
            <a:r>
              <a:rPr lang="en-US" altLang="zh-CN" sz="2400" dirty="0" smtClean="0">
                <a:solidFill>
                  <a:schemeClr val="tx1"/>
                </a:solidFill>
              </a:rPr>
              <a:t>explore </a:t>
            </a:r>
            <a:r>
              <a:rPr lang="en-US" altLang="zh-CN" sz="2400" i="1" dirty="0" smtClean="0">
                <a:solidFill>
                  <a:schemeClr val="tx1"/>
                </a:solidFill>
              </a:rPr>
              <a:t>frequency</a:t>
            </a:r>
            <a:r>
              <a:rPr lang="en-US" altLang="zh-CN" sz="2400" dirty="0" smtClean="0">
                <a:solidFill>
                  <a:schemeClr val="tx1"/>
                </a:solidFill>
              </a:rPr>
              <a:t> data and analysis</a:t>
            </a:r>
            <a:endParaRPr lang="en-US" altLang="zh-CN" sz="2400" i="1" dirty="0" smtClean="0">
              <a:solidFill>
                <a:schemeClr val="tx1"/>
              </a:solidFill>
            </a:endParaRPr>
          </a:p>
          <a:p>
            <a:pPr marL="0" indent="0">
              <a:buNone/>
            </a:pPr>
            <a:r>
              <a:rPr lang="en-US" sz="2400" dirty="0" smtClean="0">
                <a:solidFill>
                  <a:srgbClr val="000000"/>
                </a:solidFill>
              </a:rPr>
              <a:t>Interpreting </a:t>
            </a:r>
            <a:r>
              <a:rPr lang="en-US" sz="2400" dirty="0">
                <a:solidFill>
                  <a:srgbClr val="000000"/>
                </a:solidFill>
              </a:rPr>
              <a:t>results must be done with respect to real world expectations about the </a:t>
            </a:r>
            <a:r>
              <a:rPr lang="en-US" sz="2400" dirty="0" smtClean="0">
                <a:solidFill>
                  <a:srgbClr val="000000"/>
                </a:solidFill>
              </a:rPr>
              <a:t>population</a:t>
            </a:r>
          </a:p>
          <a:p>
            <a:pPr marL="0" indent="0">
              <a:buNone/>
            </a:pPr>
            <a:r>
              <a:rPr lang="en-US" sz="2400" dirty="0" smtClean="0">
                <a:solidFill>
                  <a:srgbClr val="000000"/>
                </a:solidFill>
              </a:rPr>
              <a:t>Potential </a:t>
            </a:r>
            <a:r>
              <a:rPr lang="en-US" sz="2400" dirty="0" smtClean="0">
                <a:solidFill>
                  <a:srgbClr val="000000"/>
                </a:solidFill>
              </a:rPr>
              <a:t>Pitfalls typically </a:t>
            </a:r>
            <a:r>
              <a:rPr lang="en-US" sz="2400" dirty="0" smtClean="0">
                <a:solidFill>
                  <a:srgbClr val="000000"/>
                </a:solidFill>
              </a:rPr>
              <a:t>l</a:t>
            </a:r>
            <a:r>
              <a:rPr lang="en-US" sz="2400" dirty="0" smtClean="0">
                <a:solidFill>
                  <a:srgbClr val="000000"/>
                </a:solidFill>
              </a:rPr>
              <a:t>eading to Type I errors</a:t>
            </a:r>
            <a:endParaRPr lang="en-US" sz="2400" dirty="0">
              <a:solidFill>
                <a:srgbClr val="000000"/>
              </a:solidFill>
            </a:endParaRPr>
          </a:p>
          <a:p>
            <a:pPr lvl="1"/>
            <a:r>
              <a:rPr lang="en-US" sz="1800" dirty="0"/>
              <a:t>Low rate of replication of findings [</a:t>
            </a:r>
            <a:r>
              <a:rPr lang="en-US" sz="1800" dirty="0" err="1"/>
              <a:t>Ionnadis</a:t>
            </a:r>
            <a:r>
              <a:rPr lang="en-US" sz="1800" dirty="0"/>
              <a:t>]</a:t>
            </a:r>
          </a:p>
          <a:p>
            <a:pPr lvl="1"/>
            <a:r>
              <a:rPr lang="en-US" sz="1800" dirty="0"/>
              <a:t>Bias (‘findings’ may actually be measuring bias) [</a:t>
            </a:r>
            <a:r>
              <a:rPr lang="en-US" sz="1800" dirty="0" err="1"/>
              <a:t>Ionnadis</a:t>
            </a:r>
            <a:r>
              <a:rPr lang="en-US" sz="1800" dirty="0" smtClean="0"/>
              <a:t>]</a:t>
            </a:r>
          </a:p>
          <a:p>
            <a:pPr lvl="1"/>
            <a:r>
              <a:rPr lang="en-US" sz="1800" dirty="0"/>
              <a:t>Lack of careful data exploration (charts &amp; summarization) [Hart</a:t>
            </a:r>
            <a:r>
              <a:rPr lang="en-US" sz="1800" dirty="0" smtClean="0"/>
              <a:t>]</a:t>
            </a:r>
            <a:endParaRPr lang="en-US" sz="1800" dirty="0"/>
          </a:p>
          <a:p>
            <a:pPr marL="0" indent="0">
              <a:buNone/>
            </a:pPr>
            <a:r>
              <a:rPr lang="en-US" sz="2400" dirty="0" smtClean="0"/>
              <a:t>Potential Pitfalls leading to Type II Errors</a:t>
            </a:r>
          </a:p>
          <a:p>
            <a:pPr lvl="1"/>
            <a:r>
              <a:rPr lang="en-US" sz="1800" dirty="0" smtClean="0"/>
              <a:t>Low </a:t>
            </a:r>
            <a:r>
              <a:rPr lang="en-US" sz="1800" dirty="0"/>
              <a:t>power (probability of rejecting a false </a:t>
            </a:r>
            <a:r>
              <a:rPr lang="en-US" sz="1800" dirty="0" smtClean="0"/>
              <a:t>hypothesis i.e. Type II errors) </a:t>
            </a:r>
            <a:r>
              <a:rPr lang="en-US" sz="1800" dirty="0"/>
              <a:t>in studies [</a:t>
            </a:r>
            <a:r>
              <a:rPr lang="en-US" sz="1800" dirty="0" err="1"/>
              <a:t>Colquhuon</a:t>
            </a:r>
            <a:r>
              <a:rPr lang="en-US" sz="1800"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77</a:t>
            </a:fld>
            <a:endParaRPr lang="en-US" dirty="0"/>
          </a:p>
        </p:txBody>
      </p:sp>
    </p:spTree>
    <p:extLst>
      <p:ext uri="{BB962C8B-B14F-4D97-AF65-F5344CB8AC3E}">
        <p14:creationId xmlns:p14="http://schemas.microsoft.com/office/powerpoint/2010/main" val="412927688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Binary Hypothesis Testing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What was </a:t>
            </a:r>
            <a:r>
              <a:rPr lang="en-US" dirty="0" smtClean="0"/>
              <a:t>role of cause in effect’s occurrence?</a:t>
            </a:r>
          </a:p>
          <a:p>
            <a:endParaRPr lang="en-US" dirty="0" smtClean="0"/>
          </a:p>
          <a:p>
            <a:pPr marL="0" indent="0">
              <a:buNone/>
            </a:pPr>
            <a:r>
              <a:rPr lang="en-US" dirty="0" smtClean="0"/>
              <a:t>Anne drives drunk and crashes car. What’s significance of her drinking for the crash?</a:t>
            </a:r>
          </a:p>
          <a:p>
            <a:pPr marL="0" indent="0">
              <a:buNone/>
            </a:pPr>
            <a:r>
              <a:rPr lang="en-US" dirty="0" smtClean="0"/>
              <a:t>Could be</a:t>
            </a:r>
          </a:p>
          <a:p>
            <a:pPr lvl="1"/>
            <a:r>
              <a:rPr lang="en-US" dirty="0" smtClean="0"/>
              <a:t>Because of </a:t>
            </a:r>
          </a:p>
          <a:p>
            <a:pPr lvl="1"/>
            <a:r>
              <a:rPr lang="en-US" dirty="0" smtClean="0"/>
              <a:t>Despite</a:t>
            </a:r>
          </a:p>
          <a:p>
            <a:pPr lvl="1"/>
            <a:r>
              <a:rPr lang="en-US" dirty="0" smtClean="0"/>
              <a:t>Independently of</a:t>
            </a:r>
            <a:endParaRPr lang="en-US" dirty="0"/>
          </a:p>
        </p:txBody>
      </p:sp>
    </p:spTree>
    <p:extLst>
      <p:ext uri="{BB962C8B-B14F-4D97-AF65-F5344CB8AC3E}">
        <p14:creationId xmlns:p14="http://schemas.microsoft.com/office/powerpoint/2010/main" val="292360821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t>
            </a:r>
            <a:r>
              <a:rPr lang="en-US" dirty="0" smtClean="0"/>
              <a:t> is because of x if</a:t>
            </a:r>
            <a:endParaRPr lang="en-US" dirty="0"/>
          </a:p>
        </p:txBody>
      </p:sp>
      <p:sp>
        <p:nvSpPr>
          <p:cNvPr id="3" name="Content Placeholder 2"/>
          <p:cNvSpPr>
            <a:spLocks noGrp="1"/>
          </p:cNvSpPr>
          <p:nvPr>
            <p:ph idx="1"/>
          </p:nvPr>
        </p:nvSpPr>
        <p:spPr/>
        <p:txBody>
          <a:bodyPr/>
          <a:lstStyle/>
          <a:p>
            <a:r>
              <a:rPr lang="en-US" dirty="0" smtClean="0"/>
              <a:t>P(y) changes after x</a:t>
            </a:r>
          </a:p>
          <a:p>
            <a:r>
              <a:rPr lang="en-US" dirty="0" smtClean="0"/>
              <a:t>P(y) is high after x</a:t>
            </a:r>
          </a:p>
          <a:p>
            <a:r>
              <a:rPr lang="en-US" dirty="0" smtClean="0"/>
              <a:t>P(y) is higher than it was before x</a:t>
            </a:r>
          </a:p>
          <a:p>
            <a:r>
              <a:rPr lang="en-US" dirty="0" smtClean="0"/>
              <a:t>P(y) </a:t>
            </a:r>
            <a:r>
              <a:rPr lang="en-US" u="sng" dirty="0" smtClean="0"/>
              <a:t>remains</a:t>
            </a:r>
            <a:r>
              <a:rPr lang="en-US" dirty="0" smtClean="0"/>
              <a:t> high until it occurs</a:t>
            </a:r>
            <a:endParaRPr lang="en-US" dirty="0"/>
          </a:p>
        </p:txBody>
      </p:sp>
    </p:spTree>
    <p:extLst>
      <p:ext uri="{BB962C8B-B14F-4D97-AF65-F5344CB8AC3E}">
        <p14:creationId xmlns:p14="http://schemas.microsoft.com/office/powerpoint/2010/main" val="23466989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2368854"/>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z="2800" dirty="0" smtClean="0"/>
              <a:t>Understand how to diagram the relationships between variables</a:t>
            </a:r>
          </a:p>
          <a:p>
            <a:pPr marL="320675" indent="-320675" defTabSz="852488">
              <a:spcBef>
                <a:spcPct val="25000"/>
              </a:spcBef>
              <a:buSzPct val="80000"/>
            </a:pPr>
            <a:r>
              <a:rPr lang="en-US" dirty="0" smtClean="0"/>
              <a:t>Explain the concept of causation</a:t>
            </a:r>
            <a:endParaRPr lang="en-US" sz="2800" dirty="0" smtClean="0"/>
          </a:p>
        </p:txBody>
      </p:sp>
    </p:spTree>
    <p:extLst>
      <p:ext uri="{BB962C8B-B14F-4D97-AF65-F5344CB8AC3E}">
        <p14:creationId xmlns:p14="http://schemas.microsoft.com/office/powerpoint/2010/main" val="140823977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relations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Despite </a:t>
            </a:r>
          </a:p>
          <a:p>
            <a:pPr lvl="1"/>
            <a:r>
              <a:rPr lang="en-US" dirty="0" smtClean="0"/>
              <a:t>y </a:t>
            </a:r>
            <a:r>
              <a:rPr lang="en-US" dirty="0"/>
              <a:t>is Y </a:t>
            </a:r>
            <a:r>
              <a:rPr lang="en-US" u="sng" dirty="0"/>
              <a:t>despite</a:t>
            </a:r>
            <a:r>
              <a:rPr lang="en-US" i="1" dirty="0"/>
              <a:t> </a:t>
            </a:r>
            <a:r>
              <a:rPr lang="en-US" dirty="0"/>
              <a:t>x if the probability of Y is lowered after </a:t>
            </a:r>
            <a:r>
              <a:rPr lang="en-US" dirty="0" err="1" smtClean="0"/>
              <a:t>x</a:t>
            </a:r>
            <a:r>
              <a:rPr lang="en-US" baseline="-25000" dirty="0" err="1" smtClean="0"/>
              <a:t>t</a:t>
            </a:r>
            <a:r>
              <a:rPr lang="en-US" baseline="-25000" dirty="0" smtClean="0"/>
              <a:t>’</a:t>
            </a:r>
            <a:r>
              <a:rPr lang="en-US" dirty="0" smtClean="0"/>
              <a:t> </a:t>
            </a:r>
            <a:endParaRPr lang="en-US" dirty="0"/>
          </a:p>
          <a:p>
            <a:pPr marL="0" indent="0">
              <a:buNone/>
            </a:pPr>
            <a:r>
              <a:rPr lang="en-US" dirty="0" smtClean="0"/>
              <a:t>Because</a:t>
            </a:r>
          </a:p>
          <a:p>
            <a:pPr lvl="1"/>
            <a:r>
              <a:rPr lang="en-US" dirty="0" smtClean="0"/>
              <a:t>y </a:t>
            </a:r>
            <a:r>
              <a:rPr lang="en-US" dirty="0"/>
              <a:t>is Y </a:t>
            </a:r>
            <a:r>
              <a:rPr lang="en-US" u="sng" dirty="0"/>
              <a:t>because</a:t>
            </a:r>
            <a:r>
              <a:rPr lang="en-US" i="1" dirty="0"/>
              <a:t> of </a:t>
            </a:r>
            <a:r>
              <a:rPr lang="en-US" dirty="0"/>
              <a:t>x if the probability of Y is increased after </a:t>
            </a:r>
            <a:r>
              <a:rPr lang="en-US" dirty="0" err="1"/>
              <a:t>x</a:t>
            </a:r>
            <a:r>
              <a:rPr lang="en-US" baseline="-25000" dirty="0" err="1"/>
              <a:t>t</a:t>
            </a:r>
            <a:r>
              <a:rPr lang="en-US" baseline="-25000" dirty="0"/>
              <a:t>’</a:t>
            </a:r>
            <a:r>
              <a:rPr lang="en-US" dirty="0" smtClean="0"/>
              <a:t> </a:t>
            </a:r>
            <a:r>
              <a:rPr lang="en-US" dirty="0"/>
              <a:t>and </a:t>
            </a:r>
            <a:r>
              <a:rPr lang="en-US" u="sng" dirty="0"/>
              <a:t>remains </a:t>
            </a:r>
            <a:r>
              <a:rPr lang="en-US" u="sng" dirty="0" smtClean="0"/>
              <a:t>increased </a:t>
            </a:r>
            <a:r>
              <a:rPr lang="en-US" dirty="0"/>
              <a:t>until </a:t>
            </a:r>
            <a:r>
              <a:rPr lang="en-US" dirty="0" err="1"/>
              <a:t>y</a:t>
            </a:r>
            <a:r>
              <a:rPr lang="en-US" baseline="-25000" dirty="0" err="1"/>
              <a:t>t</a:t>
            </a:r>
            <a:r>
              <a:rPr lang="en-US" dirty="0"/>
              <a:t> </a:t>
            </a:r>
          </a:p>
          <a:p>
            <a:pPr marL="0" indent="0">
              <a:buNone/>
            </a:pPr>
            <a:r>
              <a:rPr lang="en-US" dirty="0" smtClean="0"/>
              <a:t>Autonomously</a:t>
            </a:r>
          </a:p>
          <a:p>
            <a:pPr lvl="1"/>
            <a:r>
              <a:rPr lang="en-US" dirty="0" smtClean="0"/>
              <a:t>y </a:t>
            </a:r>
            <a:r>
              <a:rPr lang="en-US" dirty="0"/>
              <a:t>is Y </a:t>
            </a:r>
            <a:r>
              <a:rPr lang="en-US" u="sng" dirty="0"/>
              <a:t>autonomously</a:t>
            </a:r>
            <a:r>
              <a:rPr lang="en-US" i="1" dirty="0"/>
              <a:t> of </a:t>
            </a:r>
            <a:r>
              <a:rPr lang="en-US" dirty="0"/>
              <a:t>x if the probability of Y changes at </a:t>
            </a:r>
            <a:r>
              <a:rPr lang="en-US" dirty="0" err="1"/>
              <a:t>x</a:t>
            </a:r>
            <a:r>
              <a:rPr lang="en-US" baseline="-25000" dirty="0" err="1"/>
              <a:t>t</a:t>
            </a:r>
            <a:r>
              <a:rPr lang="en-US" baseline="-25000" dirty="0"/>
              <a:t>’</a:t>
            </a:r>
            <a:r>
              <a:rPr lang="en-US" dirty="0" smtClean="0"/>
              <a:t>, </a:t>
            </a:r>
            <a:r>
              <a:rPr lang="en-US" dirty="0"/>
              <a:t>this </a:t>
            </a:r>
            <a:r>
              <a:rPr lang="en-US" dirty="0" smtClean="0"/>
              <a:t>probability </a:t>
            </a:r>
            <a:r>
              <a:rPr lang="en-US" dirty="0"/>
              <a:t>is high, but then decreases before </a:t>
            </a:r>
            <a:r>
              <a:rPr lang="en-US" dirty="0" err="1"/>
              <a:t>y</a:t>
            </a:r>
            <a:r>
              <a:rPr lang="en-US" baseline="-25000" dirty="0" err="1"/>
              <a:t>t</a:t>
            </a:r>
            <a:r>
              <a:rPr lang="en-US" dirty="0"/>
              <a:t> </a:t>
            </a:r>
          </a:p>
          <a:p>
            <a:pPr marL="0" indent="0">
              <a:buNone/>
            </a:pPr>
            <a:r>
              <a:rPr lang="en-US" dirty="0" smtClean="0"/>
              <a:t>Independently</a:t>
            </a:r>
          </a:p>
          <a:p>
            <a:pPr lvl="1"/>
            <a:r>
              <a:rPr lang="en-US" dirty="0" smtClean="0"/>
              <a:t>y </a:t>
            </a:r>
            <a:r>
              <a:rPr lang="en-US" dirty="0"/>
              <a:t>is Y </a:t>
            </a:r>
            <a:r>
              <a:rPr lang="en-US" u="sng" dirty="0"/>
              <a:t>independently</a:t>
            </a:r>
            <a:r>
              <a:rPr lang="en-US" i="1" dirty="0"/>
              <a:t> of </a:t>
            </a:r>
            <a:r>
              <a:rPr lang="en-US" dirty="0"/>
              <a:t>x if the probability of Y is the same just after </a:t>
            </a:r>
            <a:r>
              <a:rPr lang="en-US" dirty="0" err="1"/>
              <a:t>x</a:t>
            </a:r>
            <a:r>
              <a:rPr lang="en-US" baseline="-25000" dirty="0" err="1"/>
              <a:t>t</a:t>
            </a:r>
            <a:r>
              <a:rPr lang="en-US" baseline="-25000" dirty="0"/>
              <a:t>’</a:t>
            </a:r>
            <a:r>
              <a:rPr lang="en-US" dirty="0" smtClean="0"/>
              <a:t> </a:t>
            </a:r>
            <a:r>
              <a:rPr lang="en-US" dirty="0"/>
              <a:t>as it is just before </a:t>
            </a:r>
            <a:r>
              <a:rPr lang="en-US" dirty="0" err="1"/>
              <a:t>x</a:t>
            </a:r>
            <a:r>
              <a:rPr lang="en-US" baseline="-25000" dirty="0" err="1"/>
              <a:t>t</a:t>
            </a:r>
            <a:r>
              <a:rPr lang="en-US" baseline="-25000" dirty="0"/>
              <a:t>’</a:t>
            </a:r>
            <a:r>
              <a:rPr lang="en-US" dirty="0" smtClean="0"/>
              <a:t> </a:t>
            </a:r>
            <a:endParaRPr lang="en-US" dirty="0"/>
          </a:p>
          <a:p>
            <a:endParaRPr lang="en-US" dirty="0"/>
          </a:p>
        </p:txBody>
      </p:sp>
    </p:spTree>
    <p:extLst>
      <p:ext uri="{BB962C8B-B14F-4D97-AF65-F5344CB8AC3E}">
        <p14:creationId xmlns:p14="http://schemas.microsoft.com/office/powerpoint/2010/main" val="335358417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Probabilities from data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How to determine probability of heads/tails from coin flip?</a:t>
            </a:r>
          </a:p>
          <a:p>
            <a:endParaRPr lang="en-US" dirty="0" smtClean="0"/>
          </a:p>
          <a:p>
            <a:r>
              <a:rPr lang="en-US" dirty="0" smtClean="0"/>
              <a:t>Frequency of event x </a:t>
            </a:r>
          </a:p>
          <a:p>
            <a:pPr lvl="1"/>
            <a:r>
              <a:rPr lang="en-US" dirty="0" smtClean="0"/>
              <a:t> #(x) = number of times it is observed</a:t>
            </a:r>
          </a:p>
          <a:p>
            <a:r>
              <a:rPr lang="en-US" dirty="0" smtClean="0"/>
              <a:t>Relative frequency </a:t>
            </a:r>
          </a:p>
          <a:p>
            <a:pPr lvl="1"/>
            <a:r>
              <a:rPr lang="en-US" dirty="0" smtClean="0"/>
              <a:t>#(x)/N, where N is number of observations</a:t>
            </a:r>
          </a:p>
          <a:p>
            <a:r>
              <a:rPr lang="en-US" dirty="0" smtClean="0"/>
              <a:t>As N</a:t>
            </a:r>
            <a:r>
              <a:rPr lang="en-US" dirty="0" smtClean="0">
                <a:sym typeface="Wingdings"/>
              </a:rPr>
              <a:t>∞, relative frequency P(x)</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011055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Conjunction</a:t>
            </a:r>
            <a:endParaRPr lang="en-US" dirty="0"/>
          </a:p>
        </p:txBody>
      </p:sp>
      <p:sp>
        <p:nvSpPr>
          <p:cNvPr id="3" name="Content Placeholder 2"/>
          <p:cNvSpPr>
            <a:spLocks noGrp="1"/>
          </p:cNvSpPr>
          <p:nvPr>
            <p:ph idx="1"/>
          </p:nvPr>
        </p:nvSpPr>
        <p:spPr/>
        <p:txBody>
          <a:bodyPr/>
          <a:lstStyle/>
          <a:p>
            <a:r>
              <a:rPr lang="en-US" dirty="0" smtClean="0"/>
              <a:t>For independent events</a:t>
            </a:r>
          </a:p>
          <a:p>
            <a:pPr marL="457200" lvl="1" indent="0">
              <a:buNone/>
            </a:pPr>
            <a:r>
              <a:rPr lang="en-US" dirty="0" smtClean="0"/>
              <a:t>P(A∧B)=P(A)P(B)</a:t>
            </a:r>
            <a:endParaRPr lang="en-US" dirty="0"/>
          </a:p>
        </p:txBody>
      </p:sp>
      <p:sp>
        <p:nvSpPr>
          <p:cNvPr id="4" name="Oval 6"/>
          <p:cNvSpPr>
            <a:spLocks noChangeArrowheads="1"/>
          </p:cNvSpPr>
          <p:nvPr/>
        </p:nvSpPr>
        <p:spPr bwMode="auto">
          <a:xfrm>
            <a:off x="3369297" y="3993439"/>
            <a:ext cx="1219200" cy="1295400"/>
          </a:xfrm>
          <a:prstGeom prst="ellipse">
            <a:avLst/>
          </a:prstGeom>
          <a:solidFill>
            <a:schemeClr val="accent3">
              <a:lumMod val="75000"/>
              <a:alpha val="50000"/>
            </a:schemeClr>
          </a:solidFill>
          <a:ln w="9525">
            <a:noFill/>
            <a:round/>
            <a:headEnd/>
            <a:tailEnd/>
          </a:ln>
        </p:spPr>
        <p:txBody>
          <a:bodyPr wrap="none" anchor="ctr"/>
          <a:lstStyle/>
          <a:p>
            <a:pPr algn="ctr"/>
            <a:r>
              <a:rPr lang="en-US" dirty="0" smtClean="0">
                <a:solidFill>
                  <a:srgbClr val="000000"/>
                </a:solidFill>
              </a:rPr>
              <a:t>A</a:t>
            </a:r>
            <a:endParaRPr lang="en-US" dirty="0">
              <a:solidFill>
                <a:srgbClr val="000000"/>
              </a:solidFill>
            </a:endParaRPr>
          </a:p>
        </p:txBody>
      </p:sp>
      <p:sp>
        <p:nvSpPr>
          <p:cNvPr id="5" name="Oval 7"/>
          <p:cNvSpPr>
            <a:spLocks noChangeArrowheads="1"/>
          </p:cNvSpPr>
          <p:nvPr/>
        </p:nvSpPr>
        <p:spPr bwMode="auto">
          <a:xfrm>
            <a:off x="4309097" y="3993439"/>
            <a:ext cx="1219200" cy="1295400"/>
          </a:xfrm>
          <a:prstGeom prst="ellipse">
            <a:avLst/>
          </a:prstGeom>
          <a:solidFill>
            <a:schemeClr val="accent5">
              <a:lumMod val="60000"/>
              <a:lumOff val="40000"/>
              <a:alpha val="50000"/>
            </a:schemeClr>
          </a:solidFill>
          <a:ln w="9525">
            <a:noFill/>
            <a:round/>
            <a:headEnd/>
            <a:tailEnd/>
          </a:ln>
        </p:spPr>
        <p:txBody>
          <a:bodyPr wrap="none" anchor="ctr"/>
          <a:lstStyle/>
          <a:p>
            <a:pPr algn="ctr"/>
            <a:r>
              <a:rPr lang="en-US" dirty="0" smtClean="0">
                <a:solidFill>
                  <a:srgbClr val="000000"/>
                </a:solidFill>
              </a:rPr>
              <a:t>B</a:t>
            </a:r>
            <a:endParaRPr lang="en-US" dirty="0">
              <a:solidFill>
                <a:srgbClr val="000000"/>
              </a:solidFill>
            </a:endParaRPr>
          </a:p>
        </p:txBody>
      </p:sp>
      <p:sp>
        <p:nvSpPr>
          <p:cNvPr id="6" name="Line 10"/>
          <p:cNvSpPr>
            <a:spLocks noChangeShapeType="1"/>
          </p:cNvSpPr>
          <p:nvPr/>
        </p:nvSpPr>
        <p:spPr bwMode="auto">
          <a:xfrm>
            <a:off x="4436097" y="3460039"/>
            <a:ext cx="0" cy="1066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Text Box 12"/>
          <p:cNvSpPr txBox="1">
            <a:spLocks noChangeArrowheads="1"/>
          </p:cNvSpPr>
          <p:nvPr/>
        </p:nvSpPr>
        <p:spPr bwMode="auto">
          <a:xfrm>
            <a:off x="4129231" y="3002839"/>
            <a:ext cx="73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b="0" dirty="0" smtClean="0"/>
              <a:t>A</a:t>
            </a:r>
            <a:r>
              <a:rPr lang="en-US" dirty="0" smtClean="0"/>
              <a:t>∧</a:t>
            </a:r>
            <a:r>
              <a:rPr lang="en-US" b="0" dirty="0" smtClean="0"/>
              <a:t>B</a:t>
            </a:r>
            <a:endParaRPr lang="en-US" b="0" dirty="0"/>
          </a:p>
        </p:txBody>
      </p:sp>
      <p:sp>
        <p:nvSpPr>
          <p:cNvPr id="8" name="Rectangle 7"/>
          <p:cNvSpPr/>
          <p:nvPr/>
        </p:nvSpPr>
        <p:spPr>
          <a:xfrm>
            <a:off x="2934396" y="3633999"/>
            <a:ext cx="3003402" cy="206069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2928460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probability</a:t>
            </a:r>
            <a:endParaRPr lang="en-US" dirty="0"/>
          </a:p>
        </p:txBody>
      </p:sp>
      <p:sp>
        <p:nvSpPr>
          <p:cNvPr id="3" name="Content Placeholder 2"/>
          <p:cNvSpPr>
            <a:spLocks noGrp="1"/>
          </p:cNvSpPr>
          <p:nvPr>
            <p:ph idx="1"/>
          </p:nvPr>
        </p:nvSpPr>
        <p:spPr/>
        <p:txBody>
          <a:bodyPr/>
          <a:lstStyle/>
          <a:p>
            <a:pPr marL="0" indent="0">
              <a:buNone/>
            </a:pPr>
            <a:r>
              <a:rPr lang="en-US" dirty="0" smtClean="0"/>
              <a:t>P(A∧B</a:t>
            </a:r>
            <a:r>
              <a:rPr lang="en-US" dirty="0"/>
              <a:t>)=P(A|B)P(B</a:t>
            </a:r>
            <a:r>
              <a:rPr lang="en-US" dirty="0" smtClean="0"/>
              <a:t>), where P(B)&gt;0</a:t>
            </a:r>
          </a:p>
          <a:p>
            <a:pPr marL="0" indent="0">
              <a:buNone/>
            </a:pPr>
            <a:endParaRPr lang="en-US" dirty="0" smtClean="0"/>
          </a:p>
          <a:p>
            <a:pPr marL="0" indent="0">
              <a:buNone/>
            </a:pPr>
            <a:r>
              <a:rPr lang="en-US" dirty="0" smtClean="0"/>
              <a:t>Note, if A and B independent, P(A∧B)=P(A)P(B)</a:t>
            </a:r>
          </a:p>
          <a:p>
            <a:pPr marL="0" indent="0">
              <a:buNone/>
            </a:pPr>
            <a:r>
              <a:rPr lang="en-US" dirty="0" smtClean="0"/>
              <a:t>Then:</a:t>
            </a:r>
            <a:endParaRPr lang="en-US" dirty="0"/>
          </a:p>
        </p:txBody>
      </p:sp>
      <p:pic>
        <p:nvPicPr>
          <p:cNvPr id="4" name="Picture 3" descr="condProb_inde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580" y="4224699"/>
            <a:ext cx="4796685" cy="873972"/>
          </a:xfrm>
          <a:prstGeom prst="rect">
            <a:avLst/>
          </a:prstGeom>
        </p:spPr>
      </p:pic>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6133487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Bayes rule</a:t>
            </a:r>
            <a:endParaRPr lang="en-US" dirty="0"/>
          </a:p>
        </p:txBody>
      </p:sp>
      <p:sp>
        <p:nvSpPr>
          <p:cNvPr id="3" name="Content Placeholder 2"/>
          <p:cNvSpPr>
            <a:spLocks noGrp="1"/>
          </p:cNvSpPr>
          <p:nvPr>
            <p:ph idx="1"/>
          </p:nvPr>
        </p:nvSpPr>
        <p:spPr/>
        <p:txBody>
          <a:bodyPr/>
          <a:lstStyle/>
          <a:p>
            <a:r>
              <a:rPr lang="en-US" dirty="0" smtClean="0"/>
              <a:t>Probability of disease (d) is 0.001</a:t>
            </a:r>
          </a:p>
          <a:p>
            <a:r>
              <a:rPr lang="en-US" dirty="0" smtClean="0"/>
              <a:t>But diagnostic test not foolproof</a:t>
            </a:r>
          </a:p>
          <a:p>
            <a:pPr lvl="1"/>
            <a:r>
              <a:rPr lang="en-US" dirty="0" smtClean="0"/>
              <a:t>P(+|d) = 0.98 </a:t>
            </a:r>
          </a:p>
          <a:p>
            <a:pPr lvl="1"/>
            <a:r>
              <a:rPr lang="en-US" dirty="0" smtClean="0"/>
              <a:t>P(+|¬d) = 0.1</a:t>
            </a:r>
          </a:p>
          <a:p>
            <a:endParaRPr lang="en-US" dirty="0"/>
          </a:p>
          <a:p>
            <a:pPr marL="0" indent="0">
              <a:buNone/>
            </a:pPr>
            <a:r>
              <a:rPr lang="en-US" dirty="0" smtClean="0"/>
              <a:t>Given a positive test, what’s probability patient has disease?</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67740959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sp>
        <p:nvSpPr>
          <p:cNvPr id="3" name="Content Placeholder 2"/>
          <p:cNvSpPr>
            <a:spLocks noGrp="1"/>
          </p:cNvSpPr>
          <p:nvPr>
            <p:ph idx="1"/>
          </p:nvPr>
        </p:nvSpPr>
        <p:spPr/>
        <p:txBody>
          <a:bodyPr/>
          <a:lstStyle/>
          <a:p>
            <a:pPr marL="342900" lvl="1" indent="-342900">
              <a:buFont typeface="Arial"/>
              <a:buChar char="•"/>
            </a:pP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32385588"/>
              </p:ext>
            </p:extLst>
          </p:nvPr>
        </p:nvGraphicFramePr>
        <p:xfrm>
          <a:off x="2890134" y="1653593"/>
          <a:ext cx="3189539" cy="976976"/>
        </p:xfrm>
        <a:graphic>
          <a:graphicData uri="http://schemas.openxmlformats.org/presentationml/2006/ole">
            <mc:AlternateContent xmlns:mc="http://schemas.openxmlformats.org/markup-compatibility/2006">
              <mc:Choice xmlns:v="urn:schemas-microsoft-com:vml" Requires="v">
                <p:oleObj spid="_x0000_s1510" name="Equation" r:id="rId4" imgW="1409700" imgH="431800" progId="Equation.3">
                  <p:embed/>
                </p:oleObj>
              </mc:Choice>
              <mc:Fallback>
                <p:oleObj name="Equation" r:id="rId4" imgW="1409700" imgH="431800" progId="Equation.3">
                  <p:embed/>
                  <p:pic>
                    <p:nvPicPr>
                      <p:cNvPr id="0" name=""/>
                      <p:cNvPicPr/>
                      <p:nvPr/>
                    </p:nvPicPr>
                    <p:blipFill>
                      <a:blip r:embed="rId5"/>
                      <a:stretch>
                        <a:fillRect/>
                      </a:stretch>
                    </p:blipFill>
                    <p:spPr>
                      <a:xfrm>
                        <a:off x="2890134" y="1653593"/>
                        <a:ext cx="3189539" cy="97697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67794427"/>
              </p:ext>
            </p:extLst>
          </p:nvPr>
        </p:nvGraphicFramePr>
        <p:xfrm>
          <a:off x="4017962" y="2690443"/>
          <a:ext cx="4131877" cy="868958"/>
        </p:xfrm>
        <a:graphic>
          <a:graphicData uri="http://schemas.openxmlformats.org/presentationml/2006/ole">
            <mc:AlternateContent xmlns:mc="http://schemas.openxmlformats.org/markup-compatibility/2006">
              <mc:Choice xmlns:v="urn:schemas-microsoft-com:vml" Requires="v">
                <p:oleObj spid="_x0000_s1511" name="Equation" r:id="rId6" imgW="1993900" imgH="419100" progId="Equation.3">
                  <p:embed/>
                </p:oleObj>
              </mc:Choice>
              <mc:Fallback>
                <p:oleObj name="Equation" r:id="rId6" imgW="1993900" imgH="419100" progId="Equation.3">
                  <p:embed/>
                  <p:pic>
                    <p:nvPicPr>
                      <p:cNvPr id="0" name=""/>
                      <p:cNvPicPr/>
                      <p:nvPr/>
                    </p:nvPicPr>
                    <p:blipFill>
                      <a:blip r:embed="rId7"/>
                      <a:stretch>
                        <a:fillRect/>
                      </a:stretch>
                    </p:blipFill>
                    <p:spPr>
                      <a:xfrm>
                        <a:off x="4017962" y="2690443"/>
                        <a:ext cx="4131877" cy="86895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2189613"/>
              </p:ext>
            </p:extLst>
          </p:nvPr>
        </p:nvGraphicFramePr>
        <p:xfrm>
          <a:off x="457200" y="3065463"/>
          <a:ext cx="2159000" cy="422275"/>
        </p:xfrm>
        <a:graphic>
          <a:graphicData uri="http://schemas.openxmlformats.org/presentationml/2006/ole">
            <mc:AlternateContent xmlns:mc="http://schemas.openxmlformats.org/markup-compatibility/2006">
              <mc:Choice xmlns:v="urn:schemas-microsoft-com:vml" Requires="v">
                <p:oleObj spid="_x0000_s1512" name="Equation" r:id="rId8" imgW="1041400" imgH="203200" progId="Equation.3">
                  <p:embed/>
                </p:oleObj>
              </mc:Choice>
              <mc:Fallback>
                <p:oleObj name="Equation" r:id="rId8" imgW="1041400" imgH="203200" progId="Equation.3">
                  <p:embed/>
                  <p:pic>
                    <p:nvPicPr>
                      <p:cNvPr id="0" name=""/>
                      <p:cNvPicPr/>
                      <p:nvPr/>
                    </p:nvPicPr>
                    <p:blipFill>
                      <a:blip r:embed="rId9"/>
                      <a:stretch>
                        <a:fillRect/>
                      </a:stretch>
                    </p:blipFill>
                    <p:spPr>
                      <a:xfrm>
                        <a:off x="457200" y="3065463"/>
                        <a:ext cx="2159000" cy="4222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80945464"/>
              </p:ext>
            </p:extLst>
          </p:nvPr>
        </p:nvGraphicFramePr>
        <p:xfrm>
          <a:off x="4052888" y="3946525"/>
          <a:ext cx="4052887" cy="868363"/>
        </p:xfrm>
        <a:graphic>
          <a:graphicData uri="http://schemas.openxmlformats.org/presentationml/2006/ole">
            <mc:AlternateContent xmlns:mc="http://schemas.openxmlformats.org/markup-compatibility/2006">
              <mc:Choice xmlns:v="urn:schemas-microsoft-com:vml" Requires="v">
                <p:oleObj spid="_x0000_s1513" name="Equation" r:id="rId10" imgW="1955800" imgH="419100" progId="Equation.3">
                  <p:embed/>
                </p:oleObj>
              </mc:Choice>
              <mc:Fallback>
                <p:oleObj name="Equation" r:id="rId10" imgW="1955800" imgH="419100" progId="Equation.3">
                  <p:embed/>
                  <p:pic>
                    <p:nvPicPr>
                      <p:cNvPr id="0" name=""/>
                      <p:cNvPicPr/>
                      <p:nvPr/>
                    </p:nvPicPr>
                    <p:blipFill>
                      <a:blip r:embed="rId11"/>
                      <a:stretch>
                        <a:fillRect/>
                      </a:stretch>
                    </p:blipFill>
                    <p:spPr>
                      <a:xfrm>
                        <a:off x="4052888" y="3946525"/>
                        <a:ext cx="4052887" cy="8683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55710232"/>
              </p:ext>
            </p:extLst>
          </p:nvPr>
        </p:nvGraphicFramePr>
        <p:xfrm>
          <a:off x="4035755" y="5310188"/>
          <a:ext cx="2238375" cy="815975"/>
        </p:xfrm>
        <a:graphic>
          <a:graphicData uri="http://schemas.openxmlformats.org/presentationml/2006/ole">
            <mc:AlternateContent xmlns:mc="http://schemas.openxmlformats.org/markup-compatibility/2006">
              <mc:Choice xmlns:v="urn:schemas-microsoft-com:vml" Requires="v">
                <p:oleObj spid="_x0000_s1514" name="Equation" r:id="rId12" imgW="1079500" imgH="393700" progId="Equation.3">
                  <p:embed/>
                </p:oleObj>
              </mc:Choice>
              <mc:Fallback>
                <p:oleObj name="Equation" r:id="rId12" imgW="1079500" imgH="393700" progId="Equation.3">
                  <p:embed/>
                  <p:pic>
                    <p:nvPicPr>
                      <p:cNvPr id="0" name=""/>
                      <p:cNvPicPr/>
                      <p:nvPr/>
                    </p:nvPicPr>
                    <p:blipFill>
                      <a:blip r:embed="rId13"/>
                      <a:stretch>
                        <a:fillRect/>
                      </a:stretch>
                    </p:blipFill>
                    <p:spPr>
                      <a:xfrm>
                        <a:off x="4035755" y="5310188"/>
                        <a:ext cx="2238375" cy="815975"/>
                      </a:xfrm>
                      <a:prstGeom prst="rect">
                        <a:avLst/>
                      </a:prstGeom>
                    </p:spPr>
                  </p:pic>
                </p:oleObj>
              </mc:Fallback>
            </mc:AlternateContent>
          </a:graphicData>
        </a:graphic>
      </p:graphicFrame>
      <p:sp>
        <p:nvSpPr>
          <p:cNvPr id="9" name="TextBox 8"/>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271563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is understanding conditional probability important?</a:t>
            </a:r>
            <a:endParaRPr lang="en-US" dirty="0"/>
          </a:p>
        </p:txBody>
      </p:sp>
      <p:sp>
        <p:nvSpPr>
          <p:cNvPr id="3" name="Content Placeholder 2"/>
          <p:cNvSpPr>
            <a:spLocks noGrp="1"/>
          </p:cNvSpPr>
          <p:nvPr>
            <p:ph idx="1"/>
          </p:nvPr>
        </p:nvSpPr>
        <p:spPr/>
        <p:txBody>
          <a:bodyPr/>
          <a:lstStyle/>
          <a:p>
            <a:pPr marL="0" indent="0">
              <a:buNone/>
            </a:pPr>
            <a:r>
              <a:rPr lang="en-US" dirty="0" smtClean="0"/>
              <a:t>Sally Clark case</a:t>
            </a:r>
          </a:p>
          <a:p>
            <a:pPr lvl="1"/>
            <a:r>
              <a:rPr lang="en-US" dirty="0" smtClean="0"/>
              <a:t>Mother whose first son died suddenly in 1996</a:t>
            </a:r>
          </a:p>
          <a:p>
            <a:pPr lvl="1"/>
            <a:r>
              <a:rPr lang="en-US" dirty="0" smtClean="0"/>
              <a:t>Second son died similarly in 1998</a:t>
            </a:r>
          </a:p>
          <a:p>
            <a:pPr lvl="1"/>
            <a:r>
              <a:rPr lang="en-US" dirty="0" smtClean="0"/>
              <a:t>SIDs or murder?</a:t>
            </a:r>
          </a:p>
          <a:p>
            <a:pPr marL="0" indent="0">
              <a:buNone/>
            </a:pPr>
            <a:r>
              <a:rPr lang="en-US" dirty="0" smtClean="0"/>
              <a:t>Case focused on statistic</a:t>
            </a:r>
          </a:p>
          <a:p>
            <a:pPr lvl="1"/>
            <a:r>
              <a:rPr lang="en-US" dirty="0" smtClean="0"/>
              <a:t>Probability of death from SIDs = 1/8543</a:t>
            </a:r>
          </a:p>
          <a:p>
            <a:pPr lvl="1"/>
            <a:r>
              <a:rPr lang="en-US" dirty="0" smtClean="0"/>
              <a:t>Probability of two deaths from SIDs = 1/8543*1/8543 ≈ 1/73 million!</a:t>
            </a:r>
            <a:endParaRPr lang="en-US" dirty="0"/>
          </a:p>
        </p:txBody>
      </p:sp>
      <p:sp>
        <p:nvSpPr>
          <p:cNvPr id="4" name="Rectangle 3"/>
          <p:cNvSpPr/>
          <p:nvPr/>
        </p:nvSpPr>
        <p:spPr>
          <a:xfrm>
            <a:off x="1304740" y="6109494"/>
            <a:ext cx="5698766" cy="369332"/>
          </a:xfrm>
          <a:prstGeom prst="rect">
            <a:avLst/>
          </a:prstGeom>
        </p:spPr>
        <p:txBody>
          <a:bodyPr wrap="square">
            <a:spAutoFit/>
          </a:bodyPr>
          <a:lstStyle/>
          <a:p>
            <a:r>
              <a:rPr lang="en-US" dirty="0" smtClean="0"/>
              <a:t>See: </a:t>
            </a:r>
            <a:r>
              <a:rPr lang="en-US" dirty="0" err="1" smtClean="0"/>
              <a:t>www.statslab.cam.ac.uk</a:t>
            </a:r>
            <a:r>
              <a:rPr lang="en-US" dirty="0"/>
              <a:t>/~</a:t>
            </a:r>
            <a:r>
              <a:rPr lang="en-US" dirty="0" err="1"/>
              <a:t>apd</a:t>
            </a:r>
            <a:r>
              <a:rPr lang="en-US" dirty="0"/>
              <a:t>/</a:t>
            </a:r>
            <a:r>
              <a:rPr lang="en-US" dirty="0" err="1" smtClean="0"/>
              <a:t>SallyClark_report.doc</a:t>
            </a:r>
            <a:endParaRPr lang="en-US" dirty="0"/>
          </a:p>
        </p:txBody>
      </p:sp>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928765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causality: basic idea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 causes E if </a:t>
            </a:r>
          </a:p>
          <a:p>
            <a:pPr marL="0" indent="0">
              <a:buNone/>
            </a:pPr>
            <a:r>
              <a:rPr lang="en-US" dirty="0"/>
              <a:t>	</a:t>
            </a:r>
            <a:r>
              <a:rPr lang="en-US" dirty="0" smtClean="0"/>
              <a:t>P(E|C)&gt;P(E)</a:t>
            </a:r>
          </a:p>
          <a:p>
            <a:pPr marL="457200" lvl="1" indent="0">
              <a:buNone/>
            </a:pPr>
            <a:endParaRPr lang="en-US" sz="3200" dirty="0" smtClean="0"/>
          </a:p>
          <a:p>
            <a:pPr marL="457200" lvl="1" indent="0">
              <a:buNone/>
            </a:pPr>
            <a:r>
              <a:rPr lang="en-US" sz="3200" dirty="0" smtClean="0"/>
              <a:t>Or P(E|C)&gt;P(E|¬C)</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85956637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err="1" smtClean="0"/>
              <a:t>Nonstationarity</a:t>
            </a:r>
            <a:endParaRPr lang="en-US" dirty="0"/>
          </a:p>
        </p:txBody>
      </p:sp>
      <p:sp>
        <p:nvSpPr>
          <p:cNvPr id="4" name="Rectangle 3"/>
          <p:cNvSpPr/>
          <p:nvPr/>
        </p:nvSpPr>
        <p:spPr>
          <a:xfrm>
            <a:off x="1566873" y="5816689"/>
            <a:ext cx="6052807" cy="923330"/>
          </a:xfrm>
          <a:prstGeom prst="rect">
            <a:avLst/>
          </a:prstGeom>
        </p:spPr>
        <p:txBody>
          <a:bodyPr wrap="square">
            <a:spAutoFit/>
          </a:bodyPr>
          <a:lstStyle/>
          <a:p>
            <a:r>
              <a:rPr lang="en-US" dirty="0"/>
              <a:t>Sober, E. (2001). Venetian sea levels, </a:t>
            </a:r>
            <a:r>
              <a:rPr lang="en-US" dirty="0" smtClean="0"/>
              <a:t>British </a:t>
            </a:r>
            <a:r>
              <a:rPr lang="en-US" dirty="0"/>
              <a:t>bread prices, and the principle of the common cause. </a:t>
            </a:r>
            <a:r>
              <a:rPr lang="en-US" i="1" dirty="0"/>
              <a:t>The British Journal for the Philosophy of Science</a:t>
            </a:r>
            <a:r>
              <a:rPr lang="en-US" dirty="0"/>
              <a:t>, </a:t>
            </a:r>
            <a:r>
              <a:rPr lang="en-US" i="1" dirty="0"/>
              <a:t>52</a:t>
            </a:r>
            <a:r>
              <a:rPr lang="en-US" dirty="0"/>
              <a:t>(2), 331</a:t>
            </a:r>
          </a:p>
        </p:txBody>
      </p:sp>
      <p:pic>
        <p:nvPicPr>
          <p:cNvPr id="12" name="Picture 11"/>
          <p:cNvPicPr>
            <a:picLocks noChangeAspect="1"/>
          </p:cNvPicPr>
          <p:nvPr/>
        </p:nvPicPr>
        <p:blipFill>
          <a:blip r:embed="rId3"/>
          <a:stretch>
            <a:fillRect/>
          </a:stretch>
        </p:blipFill>
        <p:spPr>
          <a:xfrm>
            <a:off x="254000" y="1417638"/>
            <a:ext cx="4318000" cy="4368800"/>
          </a:xfrm>
          <a:prstGeom prst="rect">
            <a:avLst/>
          </a:prstGeom>
        </p:spPr>
      </p:pic>
      <p:pic>
        <p:nvPicPr>
          <p:cNvPr id="14" name="Picture 13"/>
          <p:cNvPicPr>
            <a:picLocks noChangeAspect="1"/>
          </p:cNvPicPr>
          <p:nvPr/>
        </p:nvPicPr>
        <p:blipFill>
          <a:blip r:embed="rId4"/>
          <a:stretch>
            <a:fillRect/>
          </a:stretch>
        </p:blipFill>
        <p:spPr>
          <a:xfrm>
            <a:off x="4940300" y="1633538"/>
            <a:ext cx="4203700" cy="4152900"/>
          </a:xfrm>
          <a:prstGeom prst="rect">
            <a:avLst/>
          </a:prstGeom>
        </p:spPr>
      </p:pic>
    </p:spTree>
    <p:extLst>
      <p:ext uri="{BB962C8B-B14F-4D97-AF65-F5344CB8AC3E}">
        <p14:creationId xmlns:p14="http://schemas.microsoft.com/office/powerpoint/2010/main" val="2953900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Indeterminism</a:t>
            </a:r>
            <a:endParaRPr lang="en-US" dirty="0"/>
          </a:p>
        </p:txBody>
      </p:sp>
      <p:sp>
        <p:nvSpPr>
          <p:cNvPr id="3" name="Content Placeholder 2"/>
          <p:cNvSpPr>
            <a:spLocks noGrp="1"/>
          </p:cNvSpPr>
          <p:nvPr>
            <p:ph idx="1"/>
          </p:nvPr>
        </p:nvSpPr>
        <p:spPr/>
        <p:txBody>
          <a:bodyPr/>
          <a:lstStyle/>
          <a:p>
            <a:pPr marL="0" indent="0">
              <a:buNone/>
            </a:pPr>
            <a:r>
              <a:rPr lang="en-US" dirty="0" smtClean="0"/>
              <a:t>If lamp on, </a:t>
            </a:r>
            <a:r>
              <a:rPr lang="en-US" dirty="0" err="1" smtClean="0"/>
              <a:t>tv</a:t>
            </a:r>
            <a:r>
              <a:rPr lang="en-US" dirty="0" smtClean="0"/>
              <a:t> also on, so P(L|T)=1</a:t>
            </a:r>
          </a:p>
          <a:p>
            <a:endParaRPr lang="en-US" dirty="0"/>
          </a:p>
          <a:p>
            <a:endParaRPr lang="en-US" dirty="0" smtClean="0"/>
          </a:p>
          <a:p>
            <a:endParaRPr lang="en-US" dirty="0"/>
          </a:p>
          <a:p>
            <a:endParaRPr lang="en-US" dirty="0" smtClean="0"/>
          </a:p>
          <a:p>
            <a:endParaRPr lang="en-US" dirty="0"/>
          </a:p>
          <a:p>
            <a:pPr marL="0" indent="0">
              <a:buNone/>
            </a:pPr>
            <a:r>
              <a:rPr lang="en-US" dirty="0" smtClean="0"/>
              <a:t>Does switch screen off L and T?</a:t>
            </a:r>
            <a:endParaRPr lang="en-US" dirty="0"/>
          </a:p>
        </p:txBody>
      </p:sp>
      <p:sp>
        <p:nvSpPr>
          <p:cNvPr id="4" name="TextBox 3"/>
          <p:cNvSpPr txBox="1"/>
          <p:nvPr/>
        </p:nvSpPr>
        <p:spPr>
          <a:xfrm>
            <a:off x="2530223" y="3281769"/>
            <a:ext cx="789136" cy="369332"/>
          </a:xfrm>
          <a:prstGeom prst="rect">
            <a:avLst/>
          </a:prstGeom>
          <a:noFill/>
        </p:spPr>
        <p:txBody>
          <a:bodyPr wrap="none" rtlCol="0">
            <a:spAutoFit/>
          </a:bodyPr>
          <a:lstStyle/>
          <a:p>
            <a:r>
              <a:rPr lang="en-US" dirty="0" smtClean="0"/>
              <a:t>switch</a:t>
            </a:r>
            <a:endParaRPr lang="en-US" dirty="0"/>
          </a:p>
        </p:txBody>
      </p:sp>
      <p:cxnSp>
        <p:nvCxnSpPr>
          <p:cNvPr id="6" name="Straight Arrow Connector 5"/>
          <p:cNvCxnSpPr/>
          <p:nvPr/>
        </p:nvCxnSpPr>
        <p:spPr>
          <a:xfrm flipV="1">
            <a:off x="3601262" y="2779625"/>
            <a:ext cx="1530056" cy="42838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601262" y="3666401"/>
            <a:ext cx="1255252" cy="9032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99020" y="2594959"/>
            <a:ext cx="653882" cy="369332"/>
          </a:xfrm>
          <a:prstGeom prst="rect">
            <a:avLst/>
          </a:prstGeom>
          <a:noFill/>
        </p:spPr>
        <p:txBody>
          <a:bodyPr wrap="none" rtlCol="0">
            <a:spAutoFit/>
          </a:bodyPr>
          <a:lstStyle/>
          <a:p>
            <a:r>
              <a:rPr lang="en-US" dirty="0" smtClean="0"/>
              <a:t>lamp </a:t>
            </a:r>
            <a:endParaRPr lang="en-US" dirty="0"/>
          </a:p>
        </p:txBody>
      </p:sp>
      <p:sp>
        <p:nvSpPr>
          <p:cNvPr id="14" name="TextBox 13"/>
          <p:cNvSpPr txBox="1"/>
          <p:nvPr/>
        </p:nvSpPr>
        <p:spPr>
          <a:xfrm>
            <a:off x="5299020" y="4385000"/>
            <a:ext cx="366244" cy="369332"/>
          </a:xfrm>
          <a:prstGeom prst="rect">
            <a:avLst/>
          </a:prstGeom>
          <a:noFill/>
        </p:spPr>
        <p:txBody>
          <a:bodyPr wrap="none" rtlCol="0">
            <a:spAutoFit/>
          </a:bodyPr>
          <a:lstStyle/>
          <a:p>
            <a:r>
              <a:rPr lang="en-US" dirty="0" err="1" smtClean="0"/>
              <a:t>tv</a:t>
            </a:r>
            <a:endParaRPr lang="en-US" dirty="0"/>
          </a:p>
        </p:txBody>
      </p:sp>
      <p:sp>
        <p:nvSpPr>
          <p:cNvPr id="15" name="TextBox 14"/>
          <p:cNvSpPr txBox="1"/>
          <p:nvPr/>
        </p:nvSpPr>
        <p:spPr>
          <a:xfrm>
            <a:off x="4090880" y="2580731"/>
            <a:ext cx="476926" cy="369332"/>
          </a:xfrm>
          <a:prstGeom prst="rect">
            <a:avLst/>
          </a:prstGeom>
          <a:noFill/>
        </p:spPr>
        <p:txBody>
          <a:bodyPr wrap="none" rtlCol="0">
            <a:spAutoFit/>
          </a:bodyPr>
          <a:lstStyle/>
          <a:p>
            <a:r>
              <a:rPr lang="en-US" dirty="0" smtClean="0"/>
              <a:t>0.9</a:t>
            </a:r>
            <a:endParaRPr lang="en-US" dirty="0"/>
          </a:p>
        </p:txBody>
      </p:sp>
      <p:sp>
        <p:nvSpPr>
          <p:cNvPr id="16" name="TextBox 15"/>
          <p:cNvSpPr txBox="1"/>
          <p:nvPr/>
        </p:nvSpPr>
        <p:spPr>
          <a:xfrm>
            <a:off x="4090880" y="4338025"/>
            <a:ext cx="476926" cy="369332"/>
          </a:xfrm>
          <a:prstGeom prst="rect">
            <a:avLst/>
          </a:prstGeom>
          <a:noFill/>
        </p:spPr>
        <p:txBody>
          <a:bodyPr wrap="none" rtlCol="0">
            <a:spAutoFit/>
          </a:bodyPr>
          <a:lstStyle/>
          <a:p>
            <a:r>
              <a:rPr lang="en-US" dirty="0" smtClean="0"/>
              <a:t>0.9</a:t>
            </a:r>
            <a:endParaRPr lang="en-US" dirty="0"/>
          </a:p>
        </p:txBody>
      </p:sp>
      <p:sp>
        <p:nvSpPr>
          <p:cNvPr id="11" name="TextBox 10"/>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3692231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Cause?</a:t>
            </a:r>
            <a:endParaRPr lang="en-US" dirty="0"/>
          </a:p>
        </p:txBody>
      </p:sp>
      <p:sp>
        <p:nvSpPr>
          <p:cNvPr id="3" name="Content Placeholder 2"/>
          <p:cNvSpPr>
            <a:spLocks noGrp="1"/>
          </p:cNvSpPr>
          <p:nvPr>
            <p:ph idx="1"/>
          </p:nvPr>
        </p:nvSpPr>
        <p:spPr/>
        <p:txBody>
          <a:bodyPr/>
          <a:lstStyle/>
          <a:p>
            <a:r>
              <a:rPr lang="en-US" dirty="0" smtClean="0"/>
              <a:t>Why is it hard to prove causality</a:t>
            </a:r>
          </a:p>
          <a:p>
            <a:r>
              <a:rPr lang="en-US" dirty="0" smtClean="0"/>
              <a:t>Why do we need to prove causality?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TextBox 6"/>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9277144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err="1" smtClean="0"/>
              <a:t>Overdetermination</a:t>
            </a:r>
            <a:endParaRPr lang="en-US" dirty="0"/>
          </a:p>
        </p:txBody>
      </p:sp>
      <p:sp>
        <p:nvSpPr>
          <p:cNvPr id="3" name="Content Placeholder 2"/>
          <p:cNvSpPr>
            <a:spLocks noGrp="1"/>
          </p:cNvSpPr>
          <p:nvPr>
            <p:ph idx="1"/>
          </p:nvPr>
        </p:nvSpPr>
        <p:spPr/>
        <p:txBody>
          <a:bodyPr/>
          <a:lstStyle/>
          <a:p>
            <a:r>
              <a:rPr lang="en-US" dirty="0" smtClean="0"/>
              <a:t>Bob and Susie throwing rocks at glass bottle</a:t>
            </a:r>
          </a:p>
          <a:p>
            <a:r>
              <a:rPr lang="en-US" dirty="0" smtClean="0"/>
              <a:t>Rocks hit simultaneously, but Susie threw first</a:t>
            </a:r>
            <a:endParaRPr lang="en-US" dirty="0"/>
          </a:p>
        </p:txBody>
      </p:sp>
      <p:pic>
        <p:nvPicPr>
          <p:cNvPr id="4" name="Picture 6" descr="MCj011297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0" y="3886200"/>
            <a:ext cx="1600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838950" y="54102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Glass Breaks</a:t>
            </a:r>
          </a:p>
        </p:txBody>
      </p:sp>
      <p:sp>
        <p:nvSpPr>
          <p:cNvPr id="6" name="Oval 8"/>
          <p:cNvSpPr>
            <a:spLocks noChangeArrowheads="1"/>
          </p:cNvSpPr>
          <p:nvPr/>
        </p:nvSpPr>
        <p:spPr bwMode="auto">
          <a:xfrm>
            <a:off x="742950" y="35814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Susie Aims</a:t>
            </a:r>
          </a:p>
        </p:txBody>
      </p:sp>
      <p:sp>
        <p:nvSpPr>
          <p:cNvPr id="7" name="Oval 9"/>
          <p:cNvSpPr>
            <a:spLocks noChangeArrowheads="1"/>
          </p:cNvSpPr>
          <p:nvPr/>
        </p:nvSpPr>
        <p:spPr bwMode="auto">
          <a:xfrm>
            <a:off x="3333750" y="35814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Susie Throws</a:t>
            </a:r>
          </a:p>
        </p:txBody>
      </p:sp>
      <p:sp>
        <p:nvSpPr>
          <p:cNvPr id="8" name="Oval 10"/>
          <p:cNvSpPr>
            <a:spLocks noChangeArrowheads="1"/>
          </p:cNvSpPr>
          <p:nvPr/>
        </p:nvSpPr>
        <p:spPr bwMode="auto">
          <a:xfrm>
            <a:off x="4933950" y="48768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Bob Throws</a:t>
            </a:r>
          </a:p>
        </p:txBody>
      </p:sp>
      <p:sp>
        <p:nvSpPr>
          <p:cNvPr id="9" name="Oval 11"/>
          <p:cNvSpPr>
            <a:spLocks noChangeArrowheads="1"/>
          </p:cNvSpPr>
          <p:nvPr/>
        </p:nvSpPr>
        <p:spPr bwMode="auto">
          <a:xfrm>
            <a:off x="2038350" y="48768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Bob Aims</a:t>
            </a:r>
          </a:p>
        </p:txBody>
      </p:sp>
      <p:sp>
        <p:nvSpPr>
          <p:cNvPr id="10" name="Line 12"/>
          <p:cNvSpPr>
            <a:spLocks noChangeShapeType="1"/>
          </p:cNvSpPr>
          <p:nvPr/>
        </p:nvSpPr>
        <p:spPr bwMode="auto">
          <a:xfrm>
            <a:off x="4857750" y="4038600"/>
            <a:ext cx="205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3"/>
          <p:cNvSpPr>
            <a:spLocks noChangeShapeType="1"/>
          </p:cNvSpPr>
          <p:nvPr/>
        </p:nvSpPr>
        <p:spPr bwMode="auto">
          <a:xfrm>
            <a:off x="3562350" y="5334000"/>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4"/>
          <p:cNvSpPr>
            <a:spLocks noChangeShapeType="1"/>
          </p:cNvSpPr>
          <p:nvPr/>
        </p:nvSpPr>
        <p:spPr bwMode="auto">
          <a:xfrm>
            <a:off x="2266950" y="40386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5"/>
          <p:cNvSpPr>
            <a:spLocks noChangeShapeType="1"/>
          </p:cNvSpPr>
          <p:nvPr/>
        </p:nvSpPr>
        <p:spPr bwMode="auto">
          <a:xfrm flipV="1">
            <a:off x="6381750" y="4343400"/>
            <a:ext cx="5334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a:off x="590550" y="6019800"/>
            <a:ext cx="632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7"/>
          <p:cNvSpPr txBox="1">
            <a:spLocks noChangeArrowheads="1"/>
          </p:cNvSpPr>
          <p:nvPr/>
        </p:nvSpPr>
        <p:spPr bwMode="auto">
          <a:xfrm>
            <a:off x="666750" y="55626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Tree>
    <p:extLst>
      <p:ext uri="{BB962C8B-B14F-4D97-AF65-F5344CB8AC3E}">
        <p14:creationId xmlns:p14="http://schemas.microsoft.com/office/powerpoint/2010/main" val="262124268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Preemption</a:t>
            </a:r>
            <a:endParaRPr lang="en-US" dirty="0"/>
          </a:p>
        </p:txBody>
      </p:sp>
      <p:sp>
        <p:nvSpPr>
          <p:cNvPr id="3" name="Content Placeholder 2"/>
          <p:cNvSpPr>
            <a:spLocks noGrp="1"/>
          </p:cNvSpPr>
          <p:nvPr>
            <p:ph idx="1"/>
          </p:nvPr>
        </p:nvSpPr>
        <p:spPr/>
        <p:txBody>
          <a:bodyPr/>
          <a:lstStyle/>
          <a:p>
            <a:r>
              <a:rPr lang="en-US" dirty="0" smtClean="0"/>
              <a:t>Bob’s rock arrives first and breaks </a:t>
            </a:r>
            <a:r>
              <a:rPr lang="en-US" dirty="0"/>
              <a:t>g</a:t>
            </a:r>
            <a:r>
              <a:rPr lang="en-US" dirty="0" smtClean="0"/>
              <a:t>lass</a:t>
            </a:r>
          </a:p>
          <a:p>
            <a:r>
              <a:rPr lang="en-US" dirty="0" smtClean="0"/>
              <a:t>But Susie still threw first and has perfect aim (breaks glass with P=1)</a:t>
            </a:r>
            <a:endParaRPr lang="en-US" dirty="0"/>
          </a:p>
        </p:txBody>
      </p:sp>
      <p:pic>
        <p:nvPicPr>
          <p:cNvPr id="4" name="Picture 4" descr="MCj011297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724400"/>
            <a:ext cx="1600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858000" y="60198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Glass Breaks</a:t>
            </a:r>
          </a:p>
        </p:txBody>
      </p:sp>
      <p:sp>
        <p:nvSpPr>
          <p:cNvPr id="6" name="Oval 6"/>
          <p:cNvSpPr>
            <a:spLocks noChangeArrowheads="1"/>
          </p:cNvSpPr>
          <p:nvPr/>
        </p:nvSpPr>
        <p:spPr bwMode="auto">
          <a:xfrm>
            <a:off x="762000" y="41910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Susie Aims</a:t>
            </a:r>
          </a:p>
        </p:txBody>
      </p:sp>
      <p:sp>
        <p:nvSpPr>
          <p:cNvPr id="7" name="Oval 7"/>
          <p:cNvSpPr>
            <a:spLocks noChangeArrowheads="1"/>
          </p:cNvSpPr>
          <p:nvPr/>
        </p:nvSpPr>
        <p:spPr bwMode="auto">
          <a:xfrm>
            <a:off x="3352800" y="4191000"/>
            <a:ext cx="1524000" cy="914400"/>
          </a:xfrm>
          <a:prstGeom prst="ellipse">
            <a:avLst/>
          </a:prstGeom>
          <a:solidFill>
            <a:schemeClr val="accent2">
              <a:lumMod val="20000"/>
              <a:lumOff val="80000"/>
            </a:schemeClr>
          </a:solidFill>
          <a:ln w="9525">
            <a:noFill/>
            <a:round/>
            <a:headEnd/>
            <a:tailEnd/>
          </a:ln>
        </p:spPr>
        <p:txBody>
          <a:bodyPr wrap="none" anchor="ctr"/>
          <a:lstStyle/>
          <a:p>
            <a:pPr algn="ctr" eaLnBrk="1" hangingPunct="1"/>
            <a:r>
              <a:rPr lang="en-US" b="0" dirty="0">
                <a:solidFill>
                  <a:srgbClr val="000000"/>
                </a:solidFill>
              </a:rPr>
              <a:t>Susie Throws</a:t>
            </a:r>
          </a:p>
        </p:txBody>
      </p:sp>
      <p:sp>
        <p:nvSpPr>
          <p:cNvPr id="8" name="Oval 8"/>
          <p:cNvSpPr>
            <a:spLocks noChangeArrowheads="1"/>
          </p:cNvSpPr>
          <p:nvPr/>
        </p:nvSpPr>
        <p:spPr bwMode="auto">
          <a:xfrm>
            <a:off x="4953000" y="54864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Bob Throws</a:t>
            </a:r>
          </a:p>
        </p:txBody>
      </p:sp>
      <p:sp>
        <p:nvSpPr>
          <p:cNvPr id="9" name="Oval 9"/>
          <p:cNvSpPr>
            <a:spLocks noChangeArrowheads="1"/>
          </p:cNvSpPr>
          <p:nvPr/>
        </p:nvSpPr>
        <p:spPr bwMode="auto">
          <a:xfrm>
            <a:off x="2057400" y="54864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Bob Aims</a:t>
            </a:r>
          </a:p>
        </p:txBody>
      </p:sp>
      <p:sp>
        <p:nvSpPr>
          <p:cNvPr id="10" name="Line 10"/>
          <p:cNvSpPr>
            <a:spLocks noChangeShapeType="1"/>
          </p:cNvSpPr>
          <p:nvPr/>
        </p:nvSpPr>
        <p:spPr bwMode="auto">
          <a:xfrm>
            <a:off x="4876800" y="4648200"/>
            <a:ext cx="37338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p:cNvSpPr>
            <a:spLocks noChangeShapeType="1"/>
          </p:cNvSpPr>
          <p:nvPr/>
        </p:nvSpPr>
        <p:spPr bwMode="auto">
          <a:xfrm>
            <a:off x="3581400" y="5943600"/>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p:cNvSpPr>
            <a:spLocks noChangeShapeType="1"/>
          </p:cNvSpPr>
          <p:nvPr/>
        </p:nvSpPr>
        <p:spPr bwMode="auto">
          <a:xfrm>
            <a:off x="2286000" y="46482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3"/>
          <p:cNvSpPr>
            <a:spLocks noChangeShapeType="1"/>
          </p:cNvSpPr>
          <p:nvPr/>
        </p:nvSpPr>
        <p:spPr bwMode="auto">
          <a:xfrm flipV="1">
            <a:off x="6400800" y="5410200"/>
            <a:ext cx="609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4"/>
          <p:cNvSpPr>
            <a:spLocks noChangeShapeType="1"/>
          </p:cNvSpPr>
          <p:nvPr/>
        </p:nvSpPr>
        <p:spPr bwMode="auto">
          <a:xfrm>
            <a:off x="609600" y="6629400"/>
            <a:ext cx="632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5"/>
          <p:cNvSpPr txBox="1">
            <a:spLocks noChangeArrowheads="1"/>
          </p:cNvSpPr>
          <p:nvPr/>
        </p:nvSpPr>
        <p:spPr bwMode="auto">
          <a:xfrm>
            <a:off x="685800" y="61722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Tree>
    <p:extLst>
      <p:ext uri="{BB962C8B-B14F-4D97-AF65-F5344CB8AC3E}">
        <p14:creationId xmlns:p14="http://schemas.microsoft.com/office/powerpoint/2010/main" val="29905176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a:latin typeface="Arial" charset="0"/>
              </a:rPr>
              <a:t>Probability </a:t>
            </a:r>
            <a:r>
              <a:rPr lang="en-US" dirty="0" smtClean="0">
                <a:latin typeface="Arial" charset="0"/>
              </a:rPr>
              <a:t>trajectory</a:t>
            </a:r>
            <a:endParaRPr lang="en-US" dirty="0">
              <a:latin typeface="Arial" charset="0"/>
            </a:endParaRPr>
          </a:p>
        </p:txBody>
      </p:sp>
      <p:pic>
        <p:nvPicPr>
          <p:cNvPr id="43011"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057400"/>
            <a:ext cx="7010400" cy="2435225"/>
          </a:xfrm>
          <a:noFill/>
        </p:spPr>
      </p:pic>
      <p:pic>
        <p:nvPicPr>
          <p:cNvPr id="43012" name="Picture 7" descr="MCj0297725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9600" y="4419600"/>
            <a:ext cx="1862138"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1" descr="MCAN00718_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670425"/>
            <a:ext cx="14478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Line 12"/>
          <p:cNvSpPr>
            <a:spLocks noChangeShapeType="1"/>
          </p:cNvSpPr>
          <p:nvPr/>
        </p:nvSpPr>
        <p:spPr bwMode="auto">
          <a:xfrm flipH="1" flipV="1">
            <a:off x="3429000" y="4038600"/>
            <a:ext cx="99060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5" name="Line 13"/>
          <p:cNvSpPr>
            <a:spLocks noChangeShapeType="1"/>
          </p:cNvSpPr>
          <p:nvPr/>
        </p:nvSpPr>
        <p:spPr bwMode="auto">
          <a:xfrm flipV="1">
            <a:off x="2209800" y="3352800"/>
            <a:ext cx="7620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3016"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25146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Text Box 19"/>
          <p:cNvSpPr txBox="1">
            <a:spLocks noChangeArrowheads="1"/>
          </p:cNvSpPr>
          <p:nvPr/>
        </p:nvSpPr>
        <p:spPr bwMode="auto">
          <a:xfrm>
            <a:off x="8213725" y="3922713"/>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a:solidFill>
                  <a:schemeClr val="tx2"/>
                </a:solidFill>
              </a:rPr>
              <a:t>Y</a:t>
            </a:r>
          </a:p>
        </p:txBody>
      </p:sp>
      <p:sp>
        <p:nvSpPr>
          <p:cNvPr id="43018" name="Text Box 20"/>
          <p:cNvSpPr txBox="1">
            <a:spLocks noChangeArrowheads="1"/>
          </p:cNvSpPr>
          <p:nvPr/>
        </p:nvSpPr>
        <p:spPr bwMode="auto">
          <a:xfrm>
            <a:off x="4495800" y="6172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a:solidFill>
                  <a:schemeClr val="tx2"/>
                </a:solidFill>
              </a:rPr>
              <a:t>x</a:t>
            </a:r>
          </a:p>
        </p:txBody>
      </p:sp>
      <p:sp>
        <p:nvSpPr>
          <p:cNvPr id="43019" name="Text Box 21"/>
          <p:cNvSpPr txBox="1">
            <a:spLocks noChangeArrowheads="1"/>
          </p:cNvSpPr>
          <p:nvPr/>
        </p:nvSpPr>
        <p:spPr bwMode="auto">
          <a:xfrm>
            <a:off x="6156325" y="4760913"/>
            <a:ext cx="2759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endParaRPr lang="en-US"/>
          </a:p>
        </p:txBody>
      </p:sp>
      <p:sp>
        <p:nvSpPr>
          <p:cNvPr id="43020" name="Text Box 22"/>
          <p:cNvSpPr txBox="1">
            <a:spLocks noChangeArrowheads="1"/>
          </p:cNvSpPr>
          <p:nvPr/>
        </p:nvSpPr>
        <p:spPr bwMode="auto">
          <a:xfrm>
            <a:off x="6019800" y="5029200"/>
            <a:ext cx="29305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pPr>
              <a:buFontTx/>
              <a:buChar char="•"/>
            </a:pPr>
            <a:r>
              <a:rPr lang="en-US"/>
              <a:t>P(Y) changes at x</a:t>
            </a:r>
          </a:p>
          <a:p>
            <a:pPr>
              <a:buFontTx/>
              <a:buChar char="•"/>
            </a:pPr>
            <a:r>
              <a:rPr lang="en-US"/>
              <a:t>After x P(Y) is high</a:t>
            </a:r>
          </a:p>
          <a:p>
            <a:pPr>
              <a:buFontTx/>
              <a:buChar char="•"/>
            </a:pPr>
            <a:r>
              <a:rPr lang="en-US"/>
              <a:t>P is higher than before x</a:t>
            </a:r>
          </a:p>
          <a:p>
            <a:pPr>
              <a:buFontTx/>
              <a:buChar char="•"/>
            </a:pPr>
            <a:r>
              <a:rPr lang="en-US"/>
              <a:t>P remains high until y</a:t>
            </a:r>
          </a:p>
          <a:p>
            <a:pPr>
              <a:buFontTx/>
              <a:buChar char="•"/>
            </a:pPr>
            <a:endParaRPr lang="en-US"/>
          </a:p>
          <a:p>
            <a:r>
              <a:rPr lang="en-US"/>
              <a:t>Was Because Of!</a:t>
            </a:r>
          </a:p>
          <a:p>
            <a:endParaRPr lang="en-US"/>
          </a:p>
        </p:txBody>
      </p:sp>
    </p:spTree>
    <p:extLst>
      <p:ext uri="{BB962C8B-B14F-4D97-AF65-F5344CB8AC3E}">
        <p14:creationId xmlns:p14="http://schemas.microsoft.com/office/powerpoint/2010/main" val="192960707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 probability of death (D) within 30 minutes of poisoning (O) is 0.8</a:t>
            </a:r>
          </a:p>
          <a:p>
            <a:pPr marL="0" indent="0">
              <a:buNone/>
            </a:pPr>
            <a:r>
              <a:rPr lang="en-US" dirty="0" smtClean="0"/>
              <a:t>But if an antidote (A) is given within 10 minutes of poisoning, the probability of death is reduced to 0.001</a:t>
            </a:r>
          </a:p>
          <a:p>
            <a:pPr marL="0" indent="0">
              <a:buNone/>
            </a:pPr>
            <a:r>
              <a:rPr lang="en-US" dirty="0" smtClean="0"/>
              <a:t>However the antidote has occasional side effects, so the probability of death when an antidote is given in the absence of the poison is still 0.001</a:t>
            </a:r>
          </a:p>
          <a:p>
            <a:pPr marL="0" indent="0">
              <a:buNone/>
            </a:pPr>
            <a:r>
              <a:rPr lang="en-US" dirty="0" smtClean="0"/>
              <a:t>Is O a cause of death? Is A?</a:t>
            </a:r>
          </a:p>
        </p:txBody>
      </p:sp>
    </p:spTree>
    <p:extLst>
      <p:ext uri="{BB962C8B-B14F-4D97-AF65-F5344CB8AC3E}">
        <p14:creationId xmlns:p14="http://schemas.microsoft.com/office/powerpoint/2010/main" val="28000452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Poison and antidote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P(D|O)=0.8 in 30 minutes</a:t>
            </a:r>
          </a:p>
          <a:p>
            <a:pPr marL="0" indent="0">
              <a:buNone/>
            </a:pPr>
            <a:r>
              <a:rPr lang="en-US" dirty="0" smtClean="0"/>
              <a:t>P(D|A^O)=0.001 if within </a:t>
            </a:r>
            <a:r>
              <a:rPr lang="en-US" smtClean="0"/>
              <a:t>10 minutes of O</a:t>
            </a:r>
            <a:endParaRPr lang="en-US" dirty="0" smtClean="0"/>
          </a:p>
          <a:p>
            <a:pPr marL="0" indent="0">
              <a:buNone/>
            </a:pPr>
            <a:r>
              <a:rPr lang="en-US" dirty="0" smtClean="0"/>
              <a:t>P(D|A^¬O)=0.001</a:t>
            </a:r>
            <a:endParaRPr lang="en-US" dirty="0"/>
          </a:p>
          <a:p>
            <a:pPr marL="0" indent="0">
              <a:buNone/>
            </a:pPr>
            <a:endParaRPr lang="en-US" dirty="0"/>
          </a:p>
          <a:p>
            <a:pPr marL="0" indent="0">
              <a:buNone/>
            </a:pPr>
            <a:r>
              <a:rPr lang="en-US" dirty="0" smtClean="0"/>
              <a:t>Are A and O positive, negative, neutral or mixed? Better handled by </a:t>
            </a:r>
            <a:r>
              <a:rPr lang="en-US" dirty="0" err="1" smtClean="0"/>
              <a:t>Suppes</a:t>
            </a:r>
            <a:r>
              <a:rPr lang="en-US" dirty="0" smtClean="0"/>
              <a:t> or </a:t>
            </a:r>
            <a:r>
              <a:rPr lang="en-US" dirty="0" err="1" smtClean="0"/>
              <a:t>Eells</a:t>
            </a:r>
            <a:r>
              <a:rPr lang="en-US" dirty="0" smtClean="0"/>
              <a:t>?</a:t>
            </a:r>
          </a:p>
          <a:p>
            <a:pPr marL="0" indent="0">
              <a:buNone/>
            </a:pPr>
            <a:endParaRPr lang="en-US" dirty="0"/>
          </a:p>
          <a:p>
            <a:pPr marL="0" indent="0">
              <a:buNone/>
            </a:pPr>
            <a:r>
              <a:rPr lang="en-US" dirty="0" smtClean="0"/>
              <a:t>Can impact on a specific instance be different than that at type level? When?</a:t>
            </a:r>
          </a:p>
        </p:txBody>
      </p:sp>
    </p:spTree>
    <p:extLst>
      <p:ext uri="{BB962C8B-B14F-4D97-AF65-F5344CB8AC3E}">
        <p14:creationId xmlns:p14="http://schemas.microsoft.com/office/powerpoint/2010/main" val="813935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Poison and antidote</a:t>
            </a:r>
            <a:endParaRPr lang="en-US" dirty="0"/>
          </a:p>
        </p:txBody>
      </p:sp>
      <p:pic>
        <p:nvPicPr>
          <p:cNvPr id="4" name="Content Placeholder 3"/>
          <p:cNvPicPr>
            <a:picLocks noGrp="1" noChangeAspect="1"/>
          </p:cNvPicPr>
          <p:nvPr>
            <p:ph idx="1"/>
          </p:nvPr>
        </p:nvPicPr>
        <p:blipFill>
          <a:blip r:embed="rId3"/>
          <a:srcRect l="-40915" r="-40915"/>
          <a:stretch>
            <a:fillRect/>
          </a:stretch>
        </p:blipFill>
        <p:spPr>
          <a:xfrm>
            <a:off x="0" y="4733705"/>
            <a:ext cx="2083010" cy="1145575"/>
          </a:xfrm>
        </p:spPr>
      </p:pic>
      <p:cxnSp>
        <p:nvCxnSpPr>
          <p:cNvPr id="6" name="Straight Arrow Connector 5"/>
          <p:cNvCxnSpPr/>
          <p:nvPr/>
        </p:nvCxnSpPr>
        <p:spPr>
          <a:xfrm flipV="1">
            <a:off x="1769075" y="1768831"/>
            <a:ext cx="15120" cy="353766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769075" y="5306493"/>
            <a:ext cx="582011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72511" y="2645688"/>
            <a:ext cx="665293" cy="32335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7200" y="3205061"/>
            <a:ext cx="989198" cy="369332"/>
          </a:xfrm>
          <a:prstGeom prst="rect">
            <a:avLst/>
          </a:prstGeom>
          <a:noFill/>
        </p:spPr>
        <p:txBody>
          <a:bodyPr wrap="none" rtlCol="0">
            <a:spAutoFit/>
          </a:bodyPr>
          <a:lstStyle/>
          <a:p>
            <a:r>
              <a:rPr lang="en-US" dirty="0" smtClean="0"/>
              <a:t>P(death)</a:t>
            </a:r>
            <a:endParaRPr lang="en-US" dirty="0"/>
          </a:p>
        </p:txBody>
      </p:sp>
      <p:cxnSp>
        <p:nvCxnSpPr>
          <p:cNvPr id="16" name="Straight Arrow Connector 15"/>
          <p:cNvCxnSpPr/>
          <p:nvPr/>
        </p:nvCxnSpPr>
        <p:spPr>
          <a:xfrm>
            <a:off x="2237804" y="2606828"/>
            <a:ext cx="922338"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494849" y="2252614"/>
            <a:ext cx="479618" cy="369332"/>
          </a:xfrm>
          <a:prstGeom prst="rect">
            <a:avLst/>
          </a:prstGeom>
          <a:noFill/>
        </p:spPr>
        <p:txBody>
          <a:bodyPr wrap="none" rtlCol="0">
            <a:spAutoFit/>
          </a:bodyPr>
          <a:lstStyle/>
          <a:p>
            <a:r>
              <a:rPr lang="en-US" dirty="0" smtClean="0"/>
              <a:t>0.8</a:t>
            </a:r>
            <a:endParaRPr lang="en-US" dirty="0"/>
          </a:p>
        </p:txBody>
      </p:sp>
      <p:sp>
        <p:nvSpPr>
          <p:cNvPr id="21" name="TextBox 20"/>
          <p:cNvSpPr txBox="1"/>
          <p:nvPr/>
        </p:nvSpPr>
        <p:spPr>
          <a:xfrm>
            <a:off x="2669995" y="5694614"/>
            <a:ext cx="980294" cy="369332"/>
          </a:xfrm>
          <a:prstGeom prst="rect">
            <a:avLst/>
          </a:prstGeom>
          <a:noFill/>
        </p:spPr>
        <p:txBody>
          <a:bodyPr wrap="none" rtlCol="0">
            <a:spAutoFit/>
          </a:bodyPr>
          <a:lstStyle/>
          <a:p>
            <a:r>
              <a:rPr lang="en-US" dirty="0" smtClean="0"/>
              <a:t>antidote</a:t>
            </a:r>
            <a:endParaRPr lang="en-US" dirty="0"/>
          </a:p>
        </p:txBody>
      </p:sp>
      <p:cxnSp>
        <p:nvCxnSpPr>
          <p:cNvPr id="22" name="Straight Arrow Connector 21"/>
          <p:cNvCxnSpPr>
            <a:stCxn id="21" idx="0"/>
          </p:cNvCxnSpPr>
          <p:nvPr/>
        </p:nvCxnSpPr>
        <p:spPr>
          <a:xfrm flipV="1">
            <a:off x="3160142" y="4958774"/>
            <a:ext cx="0" cy="73584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727951" y="4906014"/>
            <a:ext cx="922338"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974467" y="4401105"/>
            <a:ext cx="710914" cy="369332"/>
          </a:xfrm>
          <a:prstGeom prst="rect">
            <a:avLst/>
          </a:prstGeom>
          <a:noFill/>
        </p:spPr>
        <p:txBody>
          <a:bodyPr wrap="none" rtlCol="0">
            <a:spAutoFit/>
          </a:bodyPr>
          <a:lstStyle/>
          <a:p>
            <a:r>
              <a:rPr lang="en-US" dirty="0" smtClean="0"/>
              <a:t>0.001</a:t>
            </a:r>
            <a:endParaRPr lang="en-US" dirty="0"/>
          </a:p>
        </p:txBody>
      </p:sp>
      <p:cxnSp>
        <p:nvCxnSpPr>
          <p:cNvPr id="28" name="Straight Arrow Connector 27"/>
          <p:cNvCxnSpPr/>
          <p:nvPr/>
        </p:nvCxnSpPr>
        <p:spPr>
          <a:xfrm>
            <a:off x="1285225" y="1959180"/>
            <a:ext cx="516434"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83565" y="1791662"/>
            <a:ext cx="301660" cy="369332"/>
          </a:xfrm>
          <a:prstGeom prst="rect">
            <a:avLst/>
          </a:prstGeom>
          <a:noFill/>
        </p:spPr>
        <p:txBody>
          <a:bodyPr wrap="none" rtlCol="0">
            <a:spAutoFit/>
          </a:bodyPr>
          <a:lstStyle/>
          <a:p>
            <a:r>
              <a:rPr lang="en-US" dirty="0" smtClean="0"/>
              <a:t>1</a:t>
            </a:r>
            <a:endParaRPr lang="en-US" dirty="0"/>
          </a:p>
        </p:txBody>
      </p:sp>
      <p:cxnSp>
        <p:nvCxnSpPr>
          <p:cNvPr id="32" name="Straight Arrow Connector 31"/>
          <p:cNvCxnSpPr/>
          <p:nvPr/>
        </p:nvCxnSpPr>
        <p:spPr>
          <a:xfrm flipV="1">
            <a:off x="6639008" y="5306493"/>
            <a:ext cx="0" cy="572787"/>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488178" y="5879280"/>
            <a:ext cx="261986" cy="369332"/>
          </a:xfrm>
          <a:prstGeom prst="rect">
            <a:avLst/>
          </a:prstGeom>
          <a:noFill/>
        </p:spPr>
        <p:txBody>
          <a:bodyPr wrap="none" rtlCol="0">
            <a:spAutoFit/>
          </a:bodyPr>
          <a:lstStyle/>
          <a:p>
            <a:r>
              <a:rPr lang="en-US" dirty="0"/>
              <a:t>t</a:t>
            </a:r>
          </a:p>
        </p:txBody>
      </p:sp>
      <p:sp>
        <p:nvSpPr>
          <p:cNvPr id="35" name="Freeform 34"/>
          <p:cNvSpPr/>
          <p:nvPr/>
        </p:nvSpPr>
        <p:spPr>
          <a:xfrm>
            <a:off x="3628871" y="1874641"/>
            <a:ext cx="3129902" cy="3038779"/>
          </a:xfrm>
          <a:custGeom>
            <a:avLst/>
            <a:gdLst>
              <a:gd name="connsiteX0" fmla="*/ 0 w 3129902"/>
              <a:gd name="connsiteY0" fmla="*/ 3038779 h 3038779"/>
              <a:gd name="connsiteX1" fmla="*/ 498970 w 3129902"/>
              <a:gd name="connsiteY1" fmla="*/ 2751533 h 3038779"/>
              <a:gd name="connsiteX2" fmla="*/ 1088662 w 3129902"/>
              <a:gd name="connsiteY2" fmla="*/ 2403814 h 3038779"/>
              <a:gd name="connsiteX3" fmla="*/ 2101722 w 3129902"/>
              <a:gd name="connsiteY3" fmla="*/ 937347 h 3038779"/>
              <a:gd name="connsiteX4" fmla="*/ 2691413 w 3129902"/>
              <a:gd name="connsiteY4" fmla="*/ 151200 h 3038779"/>
              <a:gd name="connsiteX5" fmla="*/ 3129902 w 3129902"/>
              <a:gd name="connsiteY5" fmla="*/ 18 h 303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902" h="3038779">
                <a:moveTo>
                  <a:pt x="0" y="3038779"/>
                </a:moveTo>
                <a:lnTo>
                  <a:pt x="498970" y="2751533"/>
                </a:lnTo>
                <a:cubicBezTo>
                  <a:pt x="680414" y="2645705"/>
                  <a:pt x="821537" y="2706178"/>
                  <a:pt x="1088662" y="2403814"/>
                </a:cubicBezTo>
                <a:cubicBezTo>
                  <a:pt x="1355787" y="2101450"/>
                  <a:pt x="1834597" y="1312783"/>
                  <a:pt x="2101722" y="937347"/>
                </a:cubicBezTo>
                <a:cubicBezTo>
                  <a:pt x="2368847" y="561911"/>
                  <a:pt x="2520050" y="307421"/>
                  <a:pt x="2691413" y="151200"/>
                </a:cubicBezTo>
                <a:cubicBezTo>
                  <a:pt x="2862776" y="-5021"/>
                  <a:pt x="3129902" y="18"/>
                  <a:pt x="3129902" y="18"/>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Oval 36"/>
          <p:cNvSpPr/>
          <p:nvPr/>
        </p:nvSpPr>
        <p:spPr>
          <a:xfrm>
            <a:off x="6999501" y="1179140"/>
            <a:ext cx="1179382" cy="117938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X      X</a:t>
            </a:r>
            <a:endParaRPr lang="en-US" dirty="0">
              <a:solidFill>
                <a:srgbClr val="000000"/>
              </a:solidFill>
            </a:endParaRPr>
          </a:p>
          <a:p>
            <a:pPr algn="ctr"/>
            <a:endParaRPr lang="en-US" dirty="0">
              <a:solidFill>
                <a:srgbClr val="000000"/>
              </a:solidFill>
            </a:endParaRPr>
          </a:p>
        </p:txBody>
      </p:sp>
    </p:spTree>
    <p:extLst>
      <p:ext uri="{BB962C8B-B14F-4D97-AF65-F5344CB8AC3E}">
        <p14:creationId xmlns:p14="http://schemas.microsoft.com/office/powerpoint/2010/main" val="3935764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1" grpId="0"/>
      <p:bldP spid="26" grpId="0"/>
      <p:bldP spid="30" grpId="0"/>
      <p:bldP spid="33" grpId="0"/>
      <p:bldP spid="35" grpId="0" animBg="1"/>
      <p:bldP spid="37"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are background contexts needed?</a:t>
            </a:r>
            <a:endParaRPr lang="en-US" dirty="0"/>
          </a:p>
        </p:txBody>
      </p:sp>
      <p:sp>
        <p:nvSpPr>
          <p:cNvPr id="3" name="Content Placeholder 2"/>
          <p:cNvSpPr>
            <a:spLocks noGrp="1"/>
          </p:cNvSpPr>
          <p:nvPr>
            <p:ph idx="1"/>
          </p:nvPr>
        </p:nvSpPr>
        <p:spPr/>
        <p:txBody>
          <a:bodyPr/>
          <a:lstStyle/>
          <a:p>
            <a:r>
              <a:rPr lang="en-US" dirty="0" smtClean="0"/>
              <a:t>What if poison and antidote are administered at same time?</a:t>
            </a:r>
          </a:p>
          <a:p>
            <a:r>
              <a:rPr lang="en-US" dirty="0" smtClean="0"/>
              <a:t>What about exposure that provides resistance to later bacteria?</a:t>
            </a:r>
            <a:endParaRPr lang="en-US" dirty="0"/>
          </a:p>
        </p:txBody>
      </p:sp>
    </p:spTree>
    <p:extLst>
      <p:ext uri="{BB962C8B-B14F-4D97-AF65-F5344CB8AC3E}">
        <p14:creationId xmlns:p14="http://schemas.microsoft.com/office/powerpoint/2010/main" val="2087061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Counterexample (sort of)</a:t>
            </a:r>
            <a:endParaRPr lang="en-US" dirty="0">
              <a:solidFill>
                <a:srgbClr val="000000"/>
              </a:solidFill>
            </a:endParaRPr>
          </a:p>
        </p:txBody>
      </p:sp>
      <p:sp>
        <p:nvSpPr>
          <p:cNvPr id="3" name="Content Placeholder 2"/>
          <p:cNvSpPr>
            <a:spLocks noGrp="1"/>
          </p:cNvSpPr>
          <p:nvPr>
            <p:ph idx="1"/>
          </p:nvPr>
        </p:nvSpPr>
        <p:spPr/>
        <p:txBody>
          <a:bodyPr/>
          <a:lstStyle/>
          <a:p>
            <a:r>
              <a:rPr lang="en-US" dirty="0" smtClean="0"/>
              <a:t>C likely to survive until t2 but not a later time</a:t>
            </a:r>
          </a:p>
          <a:p>
            <a:r>
              <a:rPr lang="en-US" dirty="0" smtClean="0"/>
              <a:t>P(</a:t>
            </a:r>
            <a:r>
              <a:rPr lang="en-US" dirty="0" err="1" smtClean="0"/>
              <a:t>death|A</a:t>
            </a:r>
            <a:r>
              <a:rPr lang="en-US" dirty="0" smtClean="0"/>
              <a:t>)=P(</a:t>
            </a:r>
            <a:r>
              <a:rPr lang="en-US" dirty="0" err="1" smtClean="0"/>
              <a:t>death|disease</a:t>
            </a:r>
            <a:r>
              <a:rPr lang="en-US" dirty="0" smtClean="0"/>
              <a:t>) </a:t>
            </a:r>
          </a:p>
          <a:p>
            <a:r>
              <a:rPr lang="en-US" dirty="0" smtClean="0"/>
              <a:t>P(</a:t>
            </a:r>
            <a:r>
              <a:rPr lang="en-US" dirty="0" err="1" smtClean="0"/>
              <a:t>death|cure</a:t>
            </a:r>
            <a:r>
              <a:rPr lang="en-US" dirty="0" smtClean="0"/>
              <a:t>)=0</a:t>
            </a:r>
          </a:p>
          <a:p>
            <a:r>
              <a:rPr lang="en-US" dirty="0" smtClean="0"/>
              <a:t>BUT residual chance of death from A</a:t>
            </a:r>
            <a:endParaRPr lang="en-US" dirty="0"/>
          </a:p>
        </p:txBody>
      </p:sp>
      <p:sp>
        <p:nvSpPr>
          <p:cNvPr id="4" name="Rectangle 8"/>
          <p:cNvSpPr>
            <a:spLocks noChangeArrowheads="1"/>
          </p:cNvSpPr>
          <p:nvPr/>
        </p:nvSpPr>
        <p:spPr bwMode="auto">
          <a:xfrm>
            <a:off x="1676400" y="4343400"/>
            <a:ext cx="1066800" cy="533400"/>
          </a:xfrm>
          <a:prstGeom prst="rect">
            <a:avLst/>
          </a:prstGeom>
          <a:solidFill>
            <a:schemeClr val="accent1">
              <a:lumMod val="40000"/>
              <a:lumOff val="60000"/>
            </a:schemeClr>
          </a:solidFill>
          <a:ln w="9525">
            <a:noFill/>
            <a:miter lim="800000"/>
            <a:headEnd/>
            <a:tailEnd/>
          </a:ln>
        </p:spPr>
        <p:txBody>
          <a:bodyPr wrap="none" anchor="ctr"/>
          <a:lstStyle/>
          <a:p>
            <a:pPr algn="ctr"/>
            <a:r>
              <a:rPr lang="en-US"/>
              <a:t>Patient</a:t>
            </a:r>
          </a:p>
        </p:txBody>
      </p:sp>
      <p:sp>
        <p:nvSpPr>
          <p:cNvPr id="5" name="Line 9"/>
          <p:cNvSpPr>
            <a:spLocks noChangeShapeType="1"/>
          </p:cNvSpPr>
          <p:nvPr/>
        </p:nvSpPr>
        <p:spPr bwMode="auto">
          <a:xfrm>
            <a:off x="2743200" y="45720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Rectangle 10"/>
          <p:cNvSpPr>
            <a:spLocks noChangeArrowheads="1"/>
          </p:cNvSpPr>
          <p:nvPr/>
        </p:nvSpPr>
        <p:spPr bwMode="auto">
          <a:xfrm>
            <a:off x="3733800" y="4343400"/>
            <a:ext cx="1828800" cy="533400"/>
          </a:xfrm>
          <a:prstGeom prst="rect">
            <a:avLst/>
          </a:prstGeom>
          <a:solidFill>
            <a:schemeClr val="accent1">
              <a:lumMod val="40000"/>
              <a:lumOff val="60000"/>
            </a:schemeClr>
          </a:solidFill>
          <a:ln w="9525">
            <a:noFill/>
            <a:miter lim="800000"/>
            <a:headEnd/>
            <a:tailEnd/>
          </a:ln>
        </p:spPr>
        <p:txBody>
          <a:bodyPr wrap="none" anchor="ctr"/>
          <a:lstStyle/>
          <a:p>
            <a:pPr algn="ctr"/>
            <a:r>
              <a:rPr lang="en-US"/>
              <a:t>Ineffective drug</a:t>
            </a:r>
          </a:p>
        </p:txBody>
      </p:sp>
      <p:sp>
        <p:nvSpPr>
          <p:cNvPr id="7" name="Line 11"/>
          <p:cNvSpPr>
            <a:spLocks noChangeShapeType="1"/>
          </p:cNvSpPr>
          <p:nvPr/>
        </p:nvSpPr>
        <p:spPr bwMode="auto">
          <a:xfrm>
            <a:off x="5562600" y="46482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Rectangle 13"/>
          <p:cNvSpPr>
            <a:spLocks noChangeArrowheads="1"/>
          </p:cNvSpPr>
          <p:nvPr/>
        </p:nvSpPr>
        <p:spPr bwMode="auto">
          <a:xfrm>
            <a:off x="6400800" y="4343400"/>
            <a:ext cx="1219200" cy="533400"/>
          </a:xfrm>
          <a:prstGeom prst="rect">
            <a:avLst/>
          </a:prstGeom>
          <a:solidFill>
            <a:schemeClr val="accent1">
              <a:lumMod val="40000"/>
              <a:lumOff val="60000"/>
            </a:schemeClr>
          </a:solidFill>
          <a:ln w="9525">
            <a:noFill/>
            <a:miter lim="800000"/>
            <a:headEnd/>
            <a:tailEnd/>
          </a:ln>
        </p:spPr>
        <p:txBody>
          <a:bodyPr wrap="none" anchor="ctr"/>
          <a:lstStyle/>
          <a:p>
            <a:pPr algn="ctr"/>
            <a:r>
              <a:rPr lang="en-US" dirty="0"/>
              <a:t>Cure</a:t>
            </a:r>
          </a:p>
        </p:txBody>
      </p:sp>
      <p:sp>
        <p:nvSpPr>
          <p:cNvPr id="9" name="Line 14"/>
          <p:cNvSpPr>
            <a:spLocks noChangeShapeType="1"/>
          </p:cNvSpPr>
          <p:nvPr/>
        </p:nvSpPr>
        <p:spPr bwMode="auto">
          <a:xfrm>
            <a:off x="1600200" y="5410200"/>
            <a:ext cx="647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15"/>
          <p:cNvSpPr txBox="1">
            <a:spLocks noChangeArrowheads="1"/>
          </p:cNvSpPr>
          <p:nvPr/>
        </p:nvSpPr>
        <p:spPr bwMode="auto">
          <a:xfrm>
            <a:off x="4495800" y="5562600"/>
            <a:ext cx="65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
        <p:nvSpPr>
          <p:cNvPr id="11" name="Text Box 16"/>
          <p:cNvSpPr txBox="1">
            <a:spLocks noChangeArrowheads="1"/>
          </p:cNvSpPr>
          <p:nvPr/>
        </p:nvSpPr>
        <p:spPr bwMode="auto">
          <a:xfrm>
            <a:off x="2057400" y="39624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C</a:t>
            </a:r>
          </a:p>
        </p:txBody>
      </p:sp>
      <p:sp>
        <p:nvSpPr>
          <p:cNvPr id="12" name="Text Box 18"/>
          <p:cNvSpPr txBox="1">
            <a:spLocks noChangeArrowheads="1"/>
          </p:cNvSpPr>
          <p:nvPr/>
        </p:nvSpPr>
        <p:spPr bwMode="auto">
          <a:xfrm>
            <a:off x="4572000" y="39766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A</a:t>
            </a:r>
          </a:p>
        </p:txBody>
      </p:sp>
      <p:sp>
        <p:nvSpPr>
          <p:cNvPr id="13" name="Text Box 21"/>
          <p:cNvSpPr txBox="1">
            <a:spLocks noChangeArrowheads="1"/>
          </p:cNvSpPr>
          <p:nvPr/>
        </p:nvSpPr>
        <p:spPr bwMode="auto">
          <a:xfrm>
            <a:off x="6858000" y="40386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B</a:t>
            </a:r>
          </a:p>
        </p:txBody>
      </p:sp>
      <p:sp>
        <p:nvSpPr>
          <p:cNvPr id="14" name="Text Box 22"/>
          <p:cNvSpPr txBox="1">
            <a:spLocks noChangeArrowheads="1"/>
          </p:cNvSpPr>
          <p:nvPr/>
        </p:nvSpPr>
        <p:spPr bwMode="auto">
          <a:xfrm>
            <a:off x="2057400" y="49530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a:t>
            </a:r>
          </a:p>
        </p:txBody>
      </p:sp>
      <p:sp>
        <p:nvSpPr>
          <p:cNvPr id="15" name="Text Box 24"/>
          <p:cNvSpPr txBox="1">
            <a:spLocks noChangeArrowheads="1"/>
          </p:cNvSpPr>
          <p:nvPr/>
        </p:nvSpPr>
        <p:spPr bwMode="auto">
          <a:xfrm>
            <a:off x="4495800" y="50292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t1</a:t>
            </a:r>
          </a:p>
        </p:txBody>
      </p:sp>
      <p:sp>
        <p:nvSpPr>
          <p:cNvPr id="16" name="Text Box 25"/>
          <p:cNvSpPr txBox="1">
            <a:spLocks noChangeArrowheads="1"/>
          </p:cNvSpPr>
          <p:nvPr/>
        </p:nvSpPr>
        <p:spPr bwMode="auto">
          <a:xfrm>
            <a:off x="6781800" y="50292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t2</a:t>
            </a:r>
          </a:p>
        </p:txBody>
      </p:sp>
    </p:spTree>
    <p:extLst>
      <p:ext uri="{BB962C8B-B14F-4D97-AF65-F5344CB8AC3E}">
        <p14:creationId xmlns:p14="http://schemas.microsoft.com/office/powerpoint/2010/main" val="3135947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lstStyle/>
          <a:p>
            <a:r>
              <a:rPr lang="en-US" dirty="0" smtClean="0"/>
              <a:t>How can we know all the important factors?</a:t>
            </a:r>
          </a:p>
          <a:p>
            <a:r>
              <a:rPr lang="en-US" dirty="0" smtClean="0"/>
              <a:t>How can we find the probability trajectory?</a:t>
            </a:r>
          </a:p>
          <a:p>
            <a:pPr marL="0" indent="0">
              <a:buNone/>
            </a:pPr>
            <a:endParaRPr lang="en-US" dirty="0"/>
          </a:p>
        </p:txBody>
      </p:sp>
    </p:spTree>
    <p:extLst>
      <p:ext uri="{BB962C8B-B14F-4D97-AF65-F5344CB8AC3E}">
        <p14:creationId xmlns:p14="http://schemas.microsoft.com/office/powerpoint/2010/main" val="164100340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smtClean="0"/>
              <a:t>infant mortality</a:t>
            </a:r>
            <a:endParaRPr lang="en-US" dirty="0"/>
          </a:p>
        </p:txBody>
      </p:sp>
      <p:pic>
        <p:nvPicPr>
          <p:cNvPr id="5" name="Content Placeholder 4"/>
          <p:cNvPicPr>
            <a:picLocks noGrp="1" noChangeAspect="1"/>
          </p:cNvPicPr>
          <p:nvPr>
            <p:ph idx="1"/>
          </p:nvPr>
        </p:nvPicPr>
        <p:blipFill>
          <a:blip r:embed="rId3"/>
          <a:srcRect l="-19257" r="-19257"/>
          <a:stretch>
            <a:fillRect/>
          </a:stretch>
        </p:blipFill>
        <p:spPr/>
      </p:pic>
      <p:sp>
        <p:nvSpPr>
          <p:cNvPr id="4" name="TextBox 3"/>
          <p:cNvSpPr txBox="1"/>
          <p:nvPr/>
        </p:nvSpPr>
        <p:spPr>
          <a:xfrm>
            <a:off x="802032" y="6302462"/>
            <a:ext cx="7402087" cy="523220"/>
          </a:xfrm>
          <a:prstGeom prst="rect">
            <a:avLst/>
          </a:prstGeom>
          <a:noFill/>
        </p:spPr>
        <p:txBody>
          <a:bodyPr wrap="square" rtlCol="0">
            <a:spAutoFit/>
          </a:bodyPr>
          <a:lstStyle/>
          <a:p>
            <a:r>
              <a:rPr lang="en-US" sz="1400" dirty="0"/>
              <a:t>Mani, S., &amp; Cooper, G. F. (2004). </a:t>
            </a:r>
            <a:r>
              <a:rPr lang="en-US" sz="1400" dirty="0" smtClean="0"/>
              <a:t>Causal Discovery Using a Bayesian Local Causal Discovery Algorithm. </a:t>
            </a:r>
            <a:r>
              <a:rPr lang="en-US" sz="1400" i="1" dirty="0"/>
              <a:t>Proceedings of </a:t>
            </a:r>
            <a:r>
              <a:rPr lang="en-US" sz="1400" i="1" dirty="0" err="1"/>
              <a:t>MedInfo</a:t>
            </a:r>
            <a:r>
              <a:rPr lang="en-US" sz="1400" dirty="0"/>
              <a:t>, 731-735</a:t>
            </a:r>
          </a:p>
        </p:txBody>
      </p:sp>
      <p:sp>
        <p:nvSpPr>
          <p:cNvPr id="6" name="TextBox 5"/>
          <p:cNvSpPr txBox="1"/>
          <p:nvPr/>
        </p:nvSpPr>
        <p:spPr>
          <a:xfrm>
            <a:off x="7420639" y="2642634"/>
            <a:ext cx="1182190" cy="1200329"/>
          </a:xfrm>
          <a:prstGeom prst="rect">
            <a:avLst/>
          </a:prstGeom>
          <a:noFill/>
        </p:spPr>
        <p:txBody>
          <a:bodyPr wrap="square" rtlCol="0">
            <a:spAutoFit/>
          </a:bodyPr>
          <a:lstStyle/>
          <a:p>
            <a:r>
              <a:rPr lang="en-US" dirty="0" smtClean="0"/>
              <a:t>n binary variables = 2^n entries</a:t>
            </a:r>
            <a:endParaRPr lang="en-US" dirty="0"/>
          </a:p>
        </p:txBody>
      </p:sp>
    </p:spTree>
    <p:extLst>
      <p:ext uri="{BB962C8B-B14F-4D97-AF65-F5344CB8AC3E}">
        <p14:creationId xmlns:p14="http://schemas.microsoft.com/office/powerpoint/2010/main" val="14094725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18581</TotalTime>
  <Words>5872</Words>
  <Application>Microsoft Macintosh PowerPoint</Application>
  <PresentationFormat>On-screen Show (4:3)</PresentationFormat>
  <Paragraphs>904</Paragraphs>
  <Slides>108</Slides>
  <Notes>74</Notes>
  <HiddenSlides>8</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108</vt:i4>
      </vt:variant>
    </vt:vector>
  </HeadingPairs>
  <TitlesOfParts>
    <vt:vector size="113" baseType="lpstr">
      <vt:lpstr>Office Theme</vt:lpstr>
      <vt:lpstr>Equation</vt:lpstr>
      <vt:lpstr>Microsoft Equation</vt:lpstr>
      <vt:lpstr>MS Org Chart</vt:lpstr>
      <vt:lpstr>Clip</vt:lpstr>
      <vt:lpstr>PowerPoint Presentation</vt:lpstr>
      <vt:lpstr>PowerPoint Presentation</vt:lpstr>
      <vt:lpstr>PowerPoint Presentation</vt:lpstr>
      <vt:lpstr>Leibovici’s reply</vt:lpstr>
      <vt:lpstr>XMRV leads to CFS?</vt:lpstr>
      <vt:lpstr>XMRV leads to CFS?</vt:lpstr>
      <vt:lpstr>But …</vt:lpstr>
      <vt:lpstr>Goals</vt:lpstr>
      <vt:lpstr>What is a Cause?</vt:lpstr>
      <vt:lpstr>Dependence/independence</vt:lpstr>
      <vt:lpstr>Regularities and experience</vt:lpstr>
      <vt:lpstr>Problem: Overdetermination</vt:lpstr>
      <vt:lpstr>Problem: Preemption</vt:lpstr>
      <vt:lpstr>Problem: effect size</vt:lpstr>
      <vt:lpstr>Probability trajectory</vt:lpstr>
      <vt:lpstr>PowerPoint Presentation</vt:lpstr>
      <vt:lpstr>Correlation</vt:lpstr>
      <vt:lpstr>Correlation</vt:lpstr>
      <vt:lpstr>PowerPoint Presentation</vt:lpstr>
      <vt:lpstr>Scatter Plots and Correlation</vt:lpstr>
      <vt:lpstr>What is “Linear”?</vt:lpstr>
      <vt:lpstr>Sample Correlations</vt:lpstr>
      <vt:lpstr>Correlation Assumptions</vt:lpstr>
      <vt:lpstr>Residual Analysis for Linearity</vt:lpstr>
      <vt:lpstr>Residual Analysis for  Constant Variance (Homoscedasticity) </vt:lpstr>
      <vt:lpstr>PowerPoint Presentation</vt:lpstr>
      <vt:lpstr>The effect of outliers</vt:lpstr>
      <vt:lpstr>Pearson Correlation Coefficient</vt:lpstr>
      <vt:lpstr>Calculating the Pearson  Correlation Coefficient</vt:lpstr>
      <vt:lpstr>Measuring correlation</vt:lpstr>
      <vt:lpstr>PowerPoint Presentation</vt:lpstr>
      <vt:lpstr>Correlation is not Causation</vt:lpstr>
      <vt:lpstr>Correlation without causation (1)</vt:lpstr>
      <vt:lpstr>Correlation with some causation</vt:lpstr>
      <vt:lpstr>Correlation Summary</vt:lpstr>
      <vt:lpstr>How can we test these associations?</vt:lpstr>
      <vt:lpstr>How can we test these associations?</vt:lpstr>
      <vt:lpstr>Correlation Summary</vt:lpstr>
      <vt:lpstr>Causation without correlation</vt:lpstr>
      <vt:lpstr>Restricted Range: Sampling Bias</vt:lpstr>
      <vt:lpstr>Further Restrictions</vt:lpstr>
      <vt:lpstr>Partial Correlation</vt:lpstr>
      <vt:lpstr>Simpson’s Paradox</vt:lpstr>
      <vt:lpstr>A situation where the subgroups are always the way to go</vt:lpstr>
      <vt:lpstr>Gender Discrimination?</vt:lpstr>
      <vt:lpstr>Gender Discrimination?</vt:lpstr>
      <vt:lpstr>Correlation Summary</vt:lpstr>
      <vt:lpstr>Features of  ρ  and  r</vt:lpstr>
      <vt:lpstr>Causation without correlation</vt:lpstr>
      <vt:lpstr>Causation without correlation</vt:lpstr>
      <vt:lpstr>Causation without correlation (2)</vt:lpstr>
      <vt:lpstr>How do we infer causality?  How do we prove it?</vt:lpstr>
      <vt:lpstr>PowerPoint Presentation</vt:lpstr>
      <vt:lpstr>PowerPoint Presentation</vt:lpstr>
      <vt:lpstr>PowerPoint Presentation</vt:lpstr>
      <vt:lpstr>Inference</vt:lpstr>
      <vt:lpstr>Theory vs empiricism</vt:lpstr>
      <vt:lpstr>INUS condition</vt:lpstr>
      <vt:lpstr>INUS example</vt:lpstr>
      <vt:lpstr>INUS conditions summary</vt:lpstr>
      <vt:lpstr>Problems for INUS</vt:lpstr>
      <vt:lpstr>Murder mystery</vt:lpstr>
      <vt:lpstr>Sleepwalker or murderer?</vt:lpstr>
      <vt:lpstr>The verdict</vt:lpstr>
      <vt:lpstr>Another Example</vt:lpstr>
      <vt:lpstr>Token causality</vt:lpstr>
      <vt:lpstr>Counterfactuals</vt:lpstr>
      <vt:lpstr>Counterfactual (basic idea)</vt:lpstr>
      <vt:lpstr>Bayesian Vs Statistical Approaches</vt:lpstr>
      <vt:lpstr>Common Statistical Tests: T-Test</vt:lpstr>
      <vt:lpstr>P value [Nuzzo]</vt:lpstr>
      <vt:lpstr>Plausibility of the hypothesis (inference)</vt:lpstr>
      <vt:lpstr>‘Statistical significance’</vt:lpstr>
      <vt:lpstr>Actual implications of the p-value</vt:lpstr>
      <vt:lpstr>Actual implications of the p-value</vt:lpstr>
      <vt:lpstr>Type II errors (failure to detect difference) also caused by small effect size</vt:lpstr>
      <vt:lpstr>Summary</vt:lpstr>
      <vt:lpstr>Beyond Binary Hypothesis Testing</vt:lpstr>
      <vt:lpstr>y is because of x if</vt:lpstr>
      <vt:lpstr>Four relations</vt:lpstr>
      <vt:lpstr>Probabilities from data</vt:lpstr>
      <vt:lpstr>Conjunction</vt:lpstr>
      <vt:lpstr>Conditional probability</vt:lpstr>
      <vt:lpstr>Example of Bayes rule</vt:lpstr>
      <vt:lpstr>Example continued</vt:lpstr>
      <vt:lpstr>Why is understanding conditional probability important?</vt:lpstr>
      <vt:lpstr>Probabilistic causality: basic idea</vt:lpstr>
      <vt:lpstr>Problem: Nonstationarity</vt:lpstr>
      <vt:lpstr>Problem: Indeterminism</vt:lpstr>
      <vt:lpstr>Problem: Overdetermination</vt:lpstr>
      <vt:lpstr>Problem: Preemption</vt:lpstr>
      <vt:lpstr>Probability trajectory</vt:lpstr>
      <vt:lpstr>PowerPoint Presentation</vt:lpstr>
      <vt:lpstr>Poison and antidote</vt:lpstr>
      <vt:lpstr>Poison and antidote</vt:lpstr>
      <vt:lpstr>Why are background contexts needed?</vt:lpstr>
      <vt:lpstr>Counterexample (sort of)</vt:lpstr>
      <vt:lpstr>Caveats</vt:lpstr>
      <vt:lpstr>Example: infant mortality</vt:lpstr>
      <vt:lpstr>Graphical model</vt:lpstr>
      <vt:lpstr>Graphical Model Example</vt:lpstr>
      <vt:lpstr>Application: Causes and effects of poverty</vt:lpstr>
      <vt:lpstr>Graphical models and explanation</vt:lpstr>
      <vt:lpstr>Example things to beware of </vt:lpstr>
      <vt:lpstr>Summary</vt:lpstr>
      <vt:lpstr>Summary</vt:lpstr>
      <vt:lpstr>Summary</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607</cp:revision>
  <cp:lastPrinted>2014-02-18T19:49:30Z</cp:lastPrinted>
  <dcterms:created xsi:type="dcterms:W3CDTF">2013-10-07T16:54:34Z</dcterms:created>
  <dcterms:modified xsi:type="dcterms:W3CDTF">2016-03-10T19:28:40Z</dcterms:modified>
</cp:coreProperties>
</file>